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shathesuper@mail.ru" initials="m" lastIdx="1" clrIdx="0">
    <p:extLst>
      <p:ext uri="{19B8F6BF-5375-455C-9EA6-DF929625EA0E}">
        <p15:presenceInfo xmlns:p15="http://schemas.microsoft.com/office/powerpoint/2012/main" userId="aa0bd8d28defcfb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2454" y="780"/>
      </p:cViewPr>
      <p:guideLst>
        <p:guide orient="horz" pos="2160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10" Type="http://schemas.openxmlformats.org/officeDocument/2006/relationships/image" Target="../media/image20.png"/><Relationship Id="rId4" Type="http://schemas.openxmlformats.org/officeDocument/2006/relationships/image" Target="../media/image2.png"/><Relationship Id="rId9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10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0.jpeg"/><Relationship Id="rId3" Type="http://schemas.openxmlformats.org/officeDocument/2006/relationships/slideLayout" Target="../slideLayouts/slideLayout1.xml"/><Relationship Id="rId7" Type="http://schemas.microsoft.com/office/2007/relationships/hdphoto" Target="../media/hdphoto2.wdp"/><Relationship Id="rId12" Type="http://schemas.openxmlformats.org/officeDocument/2006/relationships/image" Target="../media/image3.png"/><Relationship Id="rId2" Type="http://schemas.openxmlformats.org/officeDocument/2006/relationships/video" Target="../media/media1.mp4"/><Relationship Id="rId16" Type="http://schemas.openxmlformats.org/officeDocument/2006/relationships/image" Target="../media/image13.png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11" Type="http://schemas.openxmlformats.org/officeDocument/2006/relationships/image" Target="../media/image9.png"/><Relationship Id="rId5" Type="http://schemas.microsoft.com/office/2007/relationships/hdphoto" Target="../media/hdphoto1.wdp"/><Relationship Id="rId15" Type="http://schemas.openxmlformats.org/officeDocument/2006/relationships/image" Target="../media/image12.jpeg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microsoft.com/office/2007/relationships/hdphoto" Target="../media/hdphoto3.wdp"/><Relationship Id="rId1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microsoft.com/office/2007/relationships/hdphoto" Target="../media/hdphoto2.wdp"/><Relationship Id="rId10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18.png"/><Relationship Id="rId5" Type="http://schemas.microsoft.com/office/2007/relationships/hdphoto" Target="../media/hdphoto2.wdp"/><Relationship Id="rId10" Type="http://schemas.microsoft.com/office/2007/relationships/hdphoto" Target="../media/hdphoto5.wdp"/><Relationship Id="rId4" Type="http://schemas.openxmlformats.org/officeDocument/2006/relationships/image" Target="../media/image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1\Pictures\Рисунок1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-25336"/>
            <a:ext cx="33572103" cy="72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C:\Users\1\Pictures\Рисунок2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02608" y="-85090"/>
            <a:ext cx="34126488" cy="73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2130425"/>
            <a:ext cx="8820472" cy="1470025"/>
          </a:xfrm>
        </p:spPr>
        <p:txBody>
          <a:bodyPr>
            <a:noAutofit/>
            <a:scene3d>
              <a:camera prst="perspectiveFront"/>
              <a:lightRig rig="threePt" dir="t"/>
            </a:scene3d>
            <a:sp3d extrusionH="190500">
              <a:bevelT w="38100" h="38100"/>
            </a:sp3d>
          </a:bodyPr>
          <a:lstStyle/>
          <a:p>
            <a:r>
              <a:rPr lang="ru-RU" sz="6000" b="1" dirty="0">
                <a:ln>
                  <a:solidFill>
                    <a:schemeClr val="bg1"/>
                  </a:solidFill>
                </a:ln>
                <a:solidFill>
                  <a:schemeClr val="tx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stA="22000" endPos="52000" dist="76200" dir="5400000" sy="-100000" algn="bl" rotWithShape="0"/>
                </a:effectLst>
              </a:rPr>
              <a:t>Тимофей Фёдорович </a:t>
            </a:r>
            <a:r>
              <a:rPr lang="ru-RU" sz="6000" b="1" dirty="0" err="1">
                <a:ln>
                  <a:solidFill>
                    <a:schemeClr val="bg1"/>
                  </a:solidFill>
                </a:ln>
                <a:solidFill>
                  <a:schemeClr val="tx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stA="22000" endPos="52000" dist="76200" dir="5400000" sy="-100000" algn="bl" rotWithShape="0"/>
                </a:effectLst>
              </a:rPr>
              <a:t>Осиповский</a:t>
            </a:r>
            <a:r>
              <a:rPr lang="ru-RU" sz="6000" b="1" dirty="0">
                <a:ln>
                  <a:solidFill>
                    <a:schemeClr val="bg1"/>
                  </a:solidFill>
                </a:ln>
                <a:solidFill>
                  <a:schemeClr val="tx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stA="22000" endPos="52000" dist="76200" dir="5400000" sy="-100000" algn="bl" rotWithShape="0"/>
                </a:effectLst>
              </a:rPr>
              <a:t>.</a:t>
            </a:r>
            <a:endParaRPr lang="ru-RU" sz="6000" dirty="0">
              <a:ln>
                <a:solidFill>
                  <a:schemeClr val="bg1"/>
                </a:solidFill>
              </a:ln>
              <a:solidFill>
                <a:schemeClr val="tx2">
                  <a:lumMod val="75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  <a:reflection stA="22000" endPos="52000" dist="76200" dir="5400000" sy="-100000" algn="bl" rotWithShape="0"/>
              </a:effectLst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3030791"/>
            <a:ext cx="3240360" cy="4038710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Прямоугольник 8">
            <a:hlinkClick r:id="" action="ppaction://hlinkshowjump?jump=nextslide"/>
          </p:cNvPr>
          <p:cNvSpPr/>
          <p:nvPr/>
        </p:nvSpPr>
        <p:spPr>
          <a:xfrm>
            <a:off x="-468560" y="-46047"/>
            <a:ext cx="10009112" cy="72576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3239852" y="4621211"/>
            <a:ext cx="5400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ln>
                  <a:solidFill>
                    <a:schemeClr val="bg1"/>
                  </a:solidFill>
                </a:ln>
                <a:solidFill>
                  <a:schemeClr val="tx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stA="22000" endPos="52000" dist="76200" dir="5400000" sy="-100000" algn="bl" rotWithShape="0"/>
                </a:effectLst>
              </a:rPr>
              <a:t>Гордость земли Владимирской.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304165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59259E-6 L -1.98524 -0.00278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8524 0.00278 L 1.66667E-6 -2.59259E-6 " pathEditMode="relative" rAng="0" ptsTypes="AA">
                                      <p:cBhvr>
                                        <p:cTn id="8" dur="40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8" presetClass="entr" presetSubtype="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1\Pictures\Рисунок1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-25336"/>
            <a:ext cx="33572103" cy="72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1\Pictures\Рисунок2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02608" y="-85090"/>
            <a:ext cx="34126488" cy="73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2141"/>
          <a:stretch/>
        </p:blipFill>
        <p:spPr bwMode="auto">
          <a:xfrm>
            <a:off x="9324528" y="1406829"/>
            <a:ext cx="4044897" cy="2657121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49080" y="2587786"/>
            <a:ext cx="3932405" cy="2952328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1453" y="7146032"/>
            <a:ext cx="4941468" cy="3088418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79512" y="260648"/>
            <a:ext cx="8568952" cy="6336704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tx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Память.</a:t>
            </a:r>
          </a:p>
          <a:p>
            <a:pPr algn="ctr"/>
            <a:endParaRPr lang="ru-RU" sz="3600" dirty="0"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marL="342900" indent="-342900" algn="ctr">
              <a:buFont typeface="+mj-lt"/>
              <a:buAutoNum type="arabicPeriod"/>
            </a:pPr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В честь </a:t>
            </a:r>
            <a:r>
              <a:rPr lang="ru-RU" sz="24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Осиповского</a:t>
            </a:r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названа улица в Киеве.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С 2011г. в г. </a:t>
            </a:r>
            <a:r>
              <a:rPr lang="ru-RU" sz="24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Коврове</a:t>
            </a:r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в «Ковровской государственной технологической академии им. В.А. </a:t>
            </a:r>
            <a:r>
              <a:rPr lang="ru-RU" sz="24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Дегтерева</a:t>
            </a:r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кафедрой «Приборостроение»» проводится Международная Открытая Олимпиада по программированию им. Т.Ф. </a:t>
            </a:r>
            <a:r>
              <a:rPr lang="ru-RU" sz="24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Осиповского</a:t>
            </a:r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. 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88224" y="414221"/>
            <a:ext cx="1882899" cy="25069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Прямоугольник 10">
            <a:hlinkClick r:id="" action="ppaction://hlinkshowjump?jump=nextslide"/>
          </p:cNvPr>
          <p:cNvSpPr/>
          <p:nvPr/>
        </p:nvSpPr>
        <p:spPr>
          <a:xfrm>
            <a:off x="-684584" y="-171400"/>
            <a:ext cx="10009112" cy="72576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8407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79446E-6 L -1.98524 -0.00277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8524 0.00277 L 3.61111E-6 -1.43187E-6 " pathEditMode="relative" rAng="0" ptsTypes="AA">
                                      <p:cBhvr>
                                        <p:cTn id="8" dur="40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53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5.42725E-6 C 0.14306 0.02749 0.03472 0.01363 0.34497 0.01848 C 0.38507 0.02611 0.42205 0.04758 0.46215 0.0552 C 0.47014 0.05867 0.47847 0.06029 0.48629 0.06421 C 0.49115 0.06652 0.49531 0.07068 0.5 0.07345 C 0.50868 0.0783 0.51493 0.07899 0.52413 0.08269 C 0.54271 0.09008 0.56059 0.09932 0.57934 0.10555 C 0.59913 0.1231 0.62587 0.12772 0.64827 0.13765 C 0.66094 0.1432 0.68993 0.15197 0.7 0.16075 C 0.71354 0.17229 0.70643 0.16791 0.72083 0.17437 C 0.7342 0.19239 0.74757 0.20301 0.76563 0.21109 C 0.78108 0.22495 0.79965 0.23188 0.81389 0.24781 C 0.81754 0.25197 0.82031 0.25775 0.82413 0.26167 C 0.83698 0.27484 0.85208 0.28615 0.86563 0.29816 C 0.88715 0.3171 0.90799 0.33788 0.93108 0.35336 C 0.95139 0.39331 0.92413 0.34574 0.94827 0.3716 C 0.95156 0.37507 0.95278 0.38084 0.95521 0.38546 C 0.95851 0.39169 0.96233 0.39747 0.96563 0.4037 C 0.98073 0.43211 0.99254 0.46213 1.00695 0.491 C 1.01563 0.50855 1.01962 0.52149 1.03108 0.53673 C 1.03715 0.56075 1.04132 0.58454 1.05174 0.60555 C 1.05556 0.62587 1.05868 0.65105 1.06563 0.66975 C 1.06754 0.6746 1.07066 0.67853 1.0724 0.68361 C 1.0809 0.70925 1.08351 0.73604 1.09323 0.76144 C 1.09913 0.79308 1.10382 0.83096 1.11736 0.85798 C 1.12396 0.90116 1.13004 0.94666 1.14497 0.98638 " pathEditMode="relative" ptsTypes="fffffffffffffffffffffffffA">
                                      <p:cBhvr>
                                        <p:cTn id="10" dur="14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6.21247E-6 C -0.06788 0.00439 -0.13524 0.01594 -0.20329 0.02287 C -0.24427 0.04111 -0.26597 0.03834 -0.31718 0.04158 C -0.36006 0.05312 -0.40069 0.06005 -0.44461 0.06421 C -0.53368 0.08384 -0.5144 0.07252 -0.67569 0.06883 C -0.67916 0.06721 -0.68281 0.06629 -0.68611 0.06421 C -0.68975 0.06167 -0.69253 0.05728 -0.69635 0.05497 C -0.70295 0.05104 -0.71718 0.04596 -0.71718 0.04596 C -0.73159 0.03141 -0.74479 0.01686 -0.76197 0.00924 C -0.77378 -0.00277 -0.78402 -0.01639 -0.79635 -0.02748 C -0.79878 -0.03187 -0.81267 -0.05958 -0.81718 -0.06859 C -0.81944 -0.07344 -0.82395 -0.08267 -0.82395 -0.08267 C -0.82829 -0.10508 -0.83159 -0.12771 -0.84131 -0.14688 C -0.84739 -0.18013 -0.85451 -0.22794 -0.86875 -0.25658 C -0.871 -0.26905 -0.87274 -0.28129 -0.87569 -0.2933 C -0.8769 -0.29815 -0.87812 -0.30254 -0.87916 -0.30739 C -0.88159 -0.31939 -0.8809 -0.33325 -0.88611 -0.34411 C -0.88836 -0.34849 -0.89114 -0.35288 -0.89288 -0.35773 C -0.90034 -0.37759 -0.90052 -0.39815 -0.91024 -0.41708 C -0.91493 -0.44203 -0.92135 -0.46628 -0.92743 -0.49053 C -0.9342 -0.51708 -0.9335 -0.52586 -0.94809 -0.54572 C -0.95729 -0.59376 -0.94479 -0.53718 -0.9585 -0.57782 C -0.96371 -0.5933 -0.96892 -0.6157 -0.97222 -0.63279 C -0.98125 -0.68036 -0.99149 -0.7284 -1.00329 -0.77505 C -1.00677 -0.78868 -1.01024 -0.80254 -1.01371 -0.81616 C -1.01649 -0.82748 -1.01736 -0.83995 -1.02395 -0.84826 " pathEditMode="relative" ptsTypes="fffffffffffffffffffffffffA">
                                      <p:cBhvr>
                                        <p:cTn id="12" dur="14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3.7037E-7 C -0.00573 -0.00463 -0.01181 -0.00857 -0.01719 -0.01389 C -0.0375 -0.03426 -0.01736 -0.02292 -0.03802 -0.03218 C -0.05782 -0.0588 -0.08351 -0.06898 -0.11042 -0.07801 C -0.12379 -0.08982 -0.13594 -0.09213 -0.15174 -0.0963 C -0.16007 -0.10185 -0.16754 -0.10926 -0.17587 -0.11482 C -0.20573 -0.13426 -0.15625 -0.08449 -0.21389 -0.14236 C -0.23004 -0.15833 -0.24323 -0.17523 -0.26216 -0.18357 C -0.26563 -0.18819 -0.26875 -0.19306 -0.2724 -0.19722 C -0.27552 -0.20069 -0.27969 -0.20278 -0.28282 -0.20648 C -0.3 -0.22685 -0.30348 -0.23866 -0.32414 -0.24769 C -0.33247 -0.28056 -0.32709 -0.26713 -0.33802 -0.28889 C -0.34688 -0.32593 -0.3691 -0.35926 -0.39306 -0.38079 C -0.41077 -0.41574 -0.38664 -0.37454 -0.41389 -0.39907 C -0.41736 -0.40208 -0.41736 -0.40949 -0.42066 -0.41296 C -0.42344 -0.41597 -0.42778 -0.41551 -0.43108 -0.41736 C -0.43577 -0.42014 -0.44063 -0.42269 -0.44479 -0.42662 C -0.46736 -0.44792 -0.44358 -0.43519 -0.46545 -0.44514 C -0.4757 -0.45833 -0.48299 -0.46644 -0.49653 -0.47245 C -0.5 -0.47708 -0.50417 -0.48079 -0.50695 -0.48611 C -0.50903 -0.49005 -0.50782 -0.49653 -0.51042 -0.5 C -0.51302 -0.50347 -0.51719 -0.50301 -0.52066 -0.50463 C -0.53091 -0.51806 -0.53802 -0.52639 -0.55174 -0.53218 C -0.56441 -0.54931 -0.57743 -0.55463 -0.59306 -0.56875 C -0.59653 -0.57176 -0.6 -0.575 -0.60348 -0.57801 C -0.60695 -0.58102 -0.61389 -0.58727 -0.61389 -0.58681 C -0.62986 -0.61944 -0.62292 -0.60579 -0.63455 -0.6287 C -0.63924 -0.63796 -0.64827 -0.64074 -0.65521 -0.64722 C -0.6592 -0.65069 -0.66146 -0.65671 -0.66545 -0.66042 C -0.66962 -0.66435 -0.675 -0.66597 -0.67934 -0.66968 C -0.68768 -0.67662 -0.69462 -0.68657 -0.70348 -0.69259 C -0.70799 -0.69583 -0.71302 -0.69792 -0.71719 -0.70185 C -0.72118 -0.70579 -0.72379 -0.71181 -0.72761 -0.71574 C -0.7375 -0.72593 -0.74827 -0.73403 -0.75868 -0.74329 C -0.76216 -0.7463 -0.76545 -0.74931 -0.76893 -0.75232 C -0.7724 -0.75509 -0.77934 -0.76134 -0.77934 -0.76111 C -0.79462 -0.7919 -0.77674 -0.7625 -0.79653 -0.77986 C -0.80052 -0.78357 -0.80295 -0.78982 -0.80695 -0.79352 C -0.8099 -0.79607 -0.81407 -0.79583 -0.81719 -0.79815 C -0.82448 -0.80347 -0.83108 -0.81042 -0.83802 -0.81644 C -0.84202 -0.81991 -0.84445 -0.82639 -0.84827 -0.83032 C -0.85486 -0.83727 -0.86389 -0.84005 -0.86893 -0.84884 C -0.8724 -0.85463 -0.875 -0.86181 -0.87934 -0.8669 C -0.88559 -0.87431 -0.8941 -0.87732 -0.9 -0.88519 C -0.91806 -0.90926 -0.94098 -0.92639 -0.96216 -0.94514 C -0.97743 -0.95857 -0.98264 -0.99051 -0.99306 -1.00926 C -0.99601 -1.01458 -1.00035 -1.01806 -1.00348 -1.02315 C -1.01337 -1.03889 -1.00816 -1.03843 -1.02066 -1.05486 C -1.02848 -1.06528 -1.03577 -1.06482 -1.04479 -1.07338 C -1.04879 -1.07708 -1.05174 -1.08241 -1.05521 -1.08704 C -1.0625 -1.11644 -1.05295 -1.08495 -1.06893 -1.11482 C -1.07188 -1.12037 -1.07292 -1.12755 -1.07587 -1.1331 C -1.08438 -1.14884 -1.09792 -1.15671 -1.11042 -1.16505 C -1.11268 -1.16968 -1.11424 -1.175 -1.11719 -1.17894 C -1.12014 -1.18287 -1.125 -1.18357 -1.12761 -1.18796 C -1.12986 -1.19167 -1.129 -1.19769 -1.13108 -1.20185 C -1.13368 -1.20718 -1.1382 -1.21065 -1.14115 -1.21551 C -1.14375 -1.21968 -1.14514 -1.22546 -1.14809 -1.2294 C -1.15209 -1.23495 -1.15747 -1.23819 -1.16198 -1.24329 C -1.17327 -1.25579 -1.17882 -1.26435 -1.19271 -1.2706 C -1.20105 -1.27824 -1.20868 -1.28588 -1.21719 -1.29352 C -1.22032 -1.29676 -1.22726 -1.30278 -1.22726 -1.30255 C -1.23386 -1.32894 -1.2257 -1.30671 -1.24098 -1.32107 C -1.2665 -1.34398 -1.23733 -1.3287 -1.26198 -1.33958 C -1.27726 -1.35949 -1.29688 -1.37801 -1.31719 -1.38982 C -1.33611 -1.40023 -1.31927 -1.38657 -1.34132 -1.40347 C -1.36893 -1.42477 -1.33351 -1.39931 -1.36216 -1.42662 C -1.36997 -1.43403 -1.37761 -1.43657 -1.38629 -1.44051 C -1.40209 -1.45602 -1.3974 -1.44745 -1.40348 -1.46319 " pathEditMode="relative" rAng="0" ptsTypes="AAAAAAAAAAAAAAAAAAAAAAAAAAAAAAAAAAAAAAAAAAAAAAAAAAAAAAAAAAAAAAAAAAAAA">
                                      <p:cBhvr>
                                        <p:cTn id="14" dur="14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174" y="-7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1\Pictures\Рисунок1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21088" y="-25338"/>
            <a:ext cx="33572103" cy="72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C:\Users\1\Pictures\Рисунок2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438112" y="-85090"/>
            <a:ext cx="34126488" cy="73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Autofit/>
            <a:scene3d>
              <a:camera prst="perspectiveFront"/>
              <a:lightRig rig="threePt" dir="t"/>
            </a:scene3d>
            <a:sp3d extrusionH="190500">
              <a:bevelT w="38100" h="38100"/>
            </a:sp3d>
          </a:bodyPr>
          <a:lstStyle/>
          <a:p>
            <a:r>
              <a:rPr lang="ru-RU" sz="7200" dirty="0">
                <a:ln>
                  <a:solidFill>
                    <a:schemeClr val="bg1"/>
                  </a:solidFill>
                </a:ln>
                <a:solidFill>
                  <a:schemeClr val="tx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stA="22000" endPos="52000" dist="76200" dir="5400000" sy="-100000" algn="bl" rotWithShape="0"/>
                </a:effectLst>
              </a:rPr>
              <a:t>Конец.</a:t>
            </a: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3030791"/>
            <a:ext cx="3240360" cy="4038710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897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5416">
        <p14:reveal thruBlk="1"/>
      </p:transition>
    </mc:Choice>
    <mc:Fallback xmlns="">
      <p:transition spd="slow" advClick="0" advTm="54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1\Pictures\Рисунок1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-25336"/>
            <a:ext cx="33572103" cy="72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1\Pictures\Рисунок2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02608" y="-85090"/>
            <a:ext cx="34126488" cy="73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2141"/>
          <a:stretch/>
        </p:blipFill>
        <p:spPr bwMode="auto">
          <a:xfrm>
            <a:off x="9324528" y="78269"/>
            <a:ext cx="4044897" cy="2657121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67544" y="260648"/>
            <a:ext cx="7772400" cy="1470025"/>
          </a:xfrm>
        </p:spPr>
        <p:txBody>
          <a:bodyPr>
            <a:noAutofit/>
            <a:scene3d>
              <a:camera prst="perspectiveFront"/>
              <a:lightRig rig="threePt" dir="t"/>
            </a:scene3d>
            <a:sp3d extrusionH="190500">
              <a:bevelT w="38100" h="38100"/>
            </a:sp3d>
          </a:bodyPr>
          <a:lstStyle/>
          <a:p>
            <a:r>
              <a:rPr lang="ru-RU" sz="6000" dirty="0">
                <a:ln>
                  <a:solidFill>
                    <a:schemeClr val="bg1"/>
                  </a:solidFill>
                </a:ln>
                <a:solidFill>
                  <a:schemeClr val="tx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stA="22000" endPos="52000" dist="76200" dir="5400000" sy="-100000" algn="bl" rotWithShape="0"/>
                </a:effectLst>
              </a:rPr>
              <a:t>Биография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395536" y="1484784"/>
            <a:ext cx="8136904" cy="4968552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tx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2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Тимофей Федорович </a:t>
            </a:r>
            <a:r>
              <a:rPr lang="ru-RU" sz="22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Осиповский</a:t>
            </a:r>
            <a:r>
              <a:rPr lang="ru-RU" sz="22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родился 2 февраля 1765 г. в </a:t>
            </a:r>
            <a:r>
              <a:rPr lang="ru-RU" sz="22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с.Осипово</a:t>
            </a:r>
            <a:r>
              <a:rPr lang="ru-RU" sz="22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Ковровского уезда Владимирской губернии в семье сельского священника. В 1783 г. в Санкт-Петербурге была учреждена первая в России учительская гимназия. По окончании гимназии с сентября 1768 г. Тимофей Федорович стал работать в Москве, в главном народном училище преподавателем физики, математики и русской словесности. Репутация </a:t>
            </a:r>
            <a:r>
              <a:rPr lang="ru-RU" sz="22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Осиповского</a:t>
            </a:r>
            <a:r>
              <a:rPr lang="ru-RU" sz="22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как «отличнейшего из учителей» и как математика была настолько велика, что комиссия по народным училищам неоднократно присылала ему на просмотр и рецензии издаваемые ею математические сочинения. Плодотворная работа </a:t>
            </a:r>
            <a:r>
              <a:rPr lang="ru-RU" sz="22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Осиповского</a:t>
            </a:r>
            <a:r>
              <a:rPr lang="ru-RU" sz="22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в московском главном народном училище длилась 14 лет. В марте 1800 г. он переехал в Санкт-Петербург и стал преподавать в той же гимназии, где когда-то сам учился. </a:t>
            </a:r>
          </a:p>
        </p:txBody>
      </p:sp>
      <p:sp>
        <p:nvSpPr>
          <p:cNvPr id="9" name="Прямоугольник 8">
            <a:hlinkClick r:id="" action="ppaction://hlinkshowjump?jump=nextslide"/>
          </p:cNvPr>
          <p:cNvSpPr/>
          <p:nvPr/>
        </p:nvSpPr>
        <p:spPr>
          <a:xfrm>
            <a:off x="-684584" y="-171400"/>
            <a:ext cx="10009112" cy="72576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948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59259E-6 L -1.98524 -0.00278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8524 0.00278 L 1.66667E-6 -2.59259E-6 " pathEditMode="relative" rAng="0" ptsTypes="AA">
                                      <p:cBhvr>
                                        <p:cTn id="8" dur="40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1.06236E-6 L -1.51267 0.91224 " pathEditMode="relative" rAng="0" ptsTypes="AA">
                                      <p:cBhvr>
                                        <p:cTn id="10" dur="14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642" y="4561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1\Pictures\Рисунок1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-25336"/>
            <a:ext cx="33572103" cy="72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1\Pictures\Рисунок2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02608" y="-85090"/>
            <a:ext cx="34126488" cy="73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2141"/>
          <a:stretch/>
        </p:blipFill>
        <p:spPr bwMode="auto">
          <a:xfrm>
            <a:off x="9468544" y="3767665"/>
            <a:ext cx="4044897" cy="2657121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37112" y="2583650"/>
            <a:ext cx="3932405" cy="2952328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95536" y="332656"/>
            <a:ext cx="8136904" cy="612068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tx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2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Годы деятельности </a:t>
            </a:r>
            <a:r>
              <a:rPr lang="ru-RU" sz="22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Т.Ф.Осиповского</a:t>
            </a:r>
            <a:r>
              <a:rPr lang="ru-RU" sz="22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в Санкт-Петербургской учительской гимназии были насыщены напряженной работой. Так, он написал новый "Курс математики", пользовавшийся известностью и трижды переизданный. "Курс математики" </a:t>
            </a:r>
            <a:r>
              <a:rPr lang="ru-RU" sz="22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Осиповского</a:t>
            </a:r>
            <a:r>
              <a:rPr lang="ru-RU" sz="22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полнее, чем какое-либо другое руководство, освещал математические знания того времени, начиная от элементарных, начальных сведений по арифметике и кончая вариационным исчислением. Несмотря на впечатляющие научные достижения, будучи уже известным профессором математики и автором выдающихся учебников, </a:t>
            </a:r>
            <a:r>
              <a:rPr lang="ru-RU" sz="22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Осиповский</a:t>
            </a:r>
            <a:r>
              <a:rPr lang="ru-RU" sz="22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жил в весьма тяжелых материальных условиях. Правящие круги феодального дворянства меньше всего заботились о материальном обеспечении деятелей науки. Как крупный математик </a:t>
            </a:r>
            <a:r>
              <a:rPr lang="ru-RU" sz="22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Осиповский</a:t>
            </a:r>
            <a:r>
              <a:rPr lang="ru-RU" sz="22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становился все более известным в научных кругах России. В это время Академия наук предложила ему вступить в число ее членов со званием адъюнкта математики. Однако Тимофей Федорович из-за исключительной скромности отказался от этого предложения. </a:t>
            </a:r>
          </a:p>
        </p:txBody>
      </p:sp>
      <p:sp>
        <p:nvSpPr>
          <p:cNvPr id="9" name="Прямоугольник 8">
            <a:hlinkClick r:id="" action="ppaction://hlinkshowjump?jump=nextslide"/>
          </p:cNvPr>
          <p:cNvSpPr/>
          <p:nvPr/>
        </p:nvSpPr>
        <p:spPr>
          <a:xfrm>
            <a:off x="-684584" y="-171400"/>
            <a:ext cx="10009112" cy="72576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05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79446E-6 L -1.98524 -0.00277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8524 0.00277 L 3.61111E-6 -1.43187E-6 " pathEditMode="relative" rAng="0" ptsTypes="AA">
                                      <p:cBhvr>
                                        <p:cTn id="8" dur="40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53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2.42494E-6 C -0.00694 -0.00624 -0.01371 -0.01224 -0.02066 -0.01848 C -0.02413 -0.02148 -0.02708 -0.0261 -0.03107 -0.02772 C -0.03802 -0.03072 -0.05173 -0.03672 -0.05173 -0.03672 C -0.0809 -0.06305 -0.04392 -0.03141 -0.07239 -0.05058 C -0.09791 -0.06767 -0.06788 -0.05358 -0.09305 -0.06421 C -0.14132 -0.06282 -0.18976 -0.06374 -0.23785 -0.05982 C -0.24514 -0.05913 -0.25139 -0.05289 -0.25851 -0.05058 C -0.27378 -0.0455 -0.28854 -0.03857 -0.30347 -0.0321 C -0.33541 -0.01825 -0.36996 0.00323 -0.40347 0.009 C -0.41597 0.01108 -0.42864 0.01201 -0.44132 0.01362 C -0.47101 0.02679 -0.50035 0.04226 -0.53125 0.05034 C -0.7783 0.04688 -0.77135 0.05219 -0.91719 0.03672 C -0.93333 0.02956 -0.94948 0.02679 -0.96545 0.01824 C -0.97291 0.01432 -0.98107 0.006 -0.98958 0.00462 C -1.00451 0.00208 -1.01962 0.00161 -1.03437 2.42494E-6 C -1.06076 -0.01409 -1.08229 -0.0231 -1.11024 -0.02772 C -1.13889 -0.04019 -1.16771 -0.05197 -1.19653 -0.06421 C -1.20312 -0.06698 -1.21041 -0.06675 -1.21719 -0.06883 C -1.22083 -0.06998 -1.22413 -0.07183 -1.2276 -0.07344 C -1.23107 -0.07645 -1.23489 -0.07876 -1.23785 -0.08268 C -1.2408 -0.08661 -1.24149 -0.09284 -1.24479 -0.09631 C -1.24774 -0.09931 -1.25173 -0.09931 -1.25521 -0.10093 C -1.27153 -0.11571 -1.25903 -0.1067 -1.27934 -0.11478 C -1.28628 -0.11755 -1.3 -0.12402 -1.3 -0.12402 C -1.31024 -0.14411 -1.30226 -0.13488 -1.32066 -0.14227 C -1.3276 -0.14504 -1.34132 -0.1515 -1.34132 -0.1515 C -1.35694 -0.17183 -1.34705 -0.16305 -1.37239 -0.17437 C -1.38507 -0.18014 -1.3941 -0.19192 -1.40694 -0.19723 C -1.44861 -0.23488 -1.38802 -0.18199 -1.4276 -0.21109 C -1.44201 -0.22171 -1.45399 -0.23441 -1.46892 -0.24319 C -1.47552 -0.24712 -1.48351 -0.24712 -1.48958 -0.25243 C -1.49653 -0.25843 -1.5033 -0.26467 -1.51024 -0.27067 C -1.51771 -0.27737 -1.55069 -0.28869 -1.56198 -0.29377 C -1.57292 -0.29862 -1.58507 -0.29377 -1.59653 -0.29377 " pathEditMode="relative" ptsTypes="ffffffffffffffffffffffffffffffffffA">
                                      <p:cBhvr>
                                        <p:cTn id="10" dur="14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14088E-6 C 0.02743 0.01247 -0.00486 -0.00624 0.01371 0.01847 C 0.01961 0.02633 0.02743 0.03071 0.03437 0.03672 C 0.05816 0.05681 0.08142 0.07991 0.10677 0.09653 C 0.11007 0.09861 0.11389 0.09907 0.11718 0.10092 C 0.12187 0.10369 0.12639 0.10716 0.13107 0.11016 C 0.14583 0.13025 0.16371 0.13995 0.18264 0.1515 C 0.23281 0.18222 0.19027 0.16189 0.2276 0.17436 C 0.24114 0.17898 0.24722 0.18776 0.26215 0.19284 C 0.28246 0.2194 0.31788 0.24965 0.34496 0.26166 C 0.37152 0.29653 0.41319 0.30831 0.44826 0.32125 C 0.45885 0.32517 0.46875 0.33141 0.47934 0.33487 C 0.48854 0.33787 0.50677 0.34388 0.50677 0.34388 C 1.12014 0.33903 0.90694 0.40877 1.16892 0.29838 C 1.1809 0.28776 1.19652 0.28383 1.20677 0.27067 C 1.21788 0.25589 1.22725 0.24803 1.24132 0.23857 C 1.26284 0.1963 1.23177 0.25843 1.2552 0.20646 C 1.26389 0.18707 1.26996 0.18037 1.27586 0.16074 C 1.28038 0.14596 1.28142 0.12956 1.28611 0.11478 C 1.28784 0.1097 1.29114 0.10577 1.29305 0.10092 C 1.29461 0.09653 1.29531 0.09191 1.29652 0.0873 C 1.2934 0.01455 1.29583 0.01686 1.28264 -0.03649 C 1.27968 -0.04873 1.2776 -0.06721 1.27239 -0.07806 C 1.26145 -0.09977 1.26944 -0.08984 1.24479 -0.10069 C 1.24132 -0.10231 1.23437 -0.10531 1.23437 -0.10531 C 1.22743 -0.11178 1.22066 -0.11755 1.21371 -0.12379 C 1.21024 -0.12702 1.20746 -0.13141 1.20347 -0.13303 C 1.16927 -0.14804 1.13437 -0.16051 1.1 -0.17414 C 1.07795 -0.18314 1.05642 -0.1933 1.03437 -0.20162 C 1.02465 -0.20554 1.021 -0.20901 1.01024 -0.21109 C 0.99652 -0.21317 0.98264 -0.21386 0.96892 -0.21548 C 0.96198 -0.21848 0.95434 -0.2194 0.94826 -0.22494 C 0.93402 -0.23765 0.92274 -0.24989 0.90677 -0.25705 C 0.88316 -0.30439 0.91996 -0.23233 0.88958 -0.2843 C 0.87621 -0.30716 0.86979 -0.33233 0.85173 -0.34873 C 0.84705 -0.35774 0.84236 -0.36675 0.83784 -0.37598 C 0.83559 -0.3806 0.83333 -0.38522 0.83107 -0.38984 C 0.82882 -0.39446 0.82413 -0.40347 0.82413 -0.40347 C 0.82187 -0.4127 0.82118 -0.4231 0.81718 -0.43118 C 0.81267 -0.44042 0.80607 -0.44827 0.80347 -0.45866 C 0.79514 -0.49146 0.8026 -0.48083 0.78611 -0.49538 C 0.77986 -0.51963 0.775 -0.54434 0.76892 -0.56882 C 0.76666 -0.57806 0.76423 -0.58707 0.76198 -0.59631 C 0.76076 -0.60093 0.7585 -0.60993 0.7585 -0.60993 C 0.75746 -0.62379 0.75729 -0.63765 0.7552 -0.65127 C 0.75243 -0.66998 0.74479 -0.68753 0.74132 -0.70624 C 0.73645 -0.73233 0.73246 -0.7582 0.7276 -0.7843 C 0.72465 -0.82217 0.72291 -0.85751 0.70677 -0.88984 C 0.70156 -0.91871 0.69305 -0.94712 0.69305 -0.97691 " pathEditMode="relative" ptsTypes="ffffffffffffffffffffffffffffffffffffffffffffffffA">
                                      <p:cBhvr>
                                        <p:cTn id="12" dur="14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1\Pictures\Рисунок1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-25336"/>
            <a:ext cx="33572103" cy="72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1\Pictures\Рисунок2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02608" y="-85090"/>
            <a:ext cx="34126488" cy="73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2141"/>
          <a:stretch/>
        </p:blipFill>
        <p:spPr bwMode="auto">
          <a:xfrm>
            <a:off x="9324528" y="78269"/>
            <a:ext cx="4044897" cy="2657121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49080" y="3789040"/>
            <a:ext cx="3932405" cy="2952328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53394" y="-3195736"/>
            <a:ext cx="3240360" cy="4038710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66754" y="1146807"/>
            <a:ext cx="6133190" cy="33843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Прямоугольник 3"/>
          <p:cNvSpPr/>
          <p:nvPr/>
        </p:nvSpPr>
        <p:spPr>
          <a:xfrm>
            <a:off x="395536" y="332656"/>
            <a:ext cx="8136904" cy="612068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tx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В конце 1802 г. основатель Харьковского университета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В.Н.Каразин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предложил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Осиповскому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место профессора математики.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Осиповский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прибыл в Харьков задолго до открытия университета и горячо принялся за подготовку университетского математического курса. К чтению лекций профессор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Осиповский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приступил в феврале 1805 г. С первых же шагов своей педагогической деятельности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Осиповский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столкнулся с чрезвычайно слабой подготовкой слушателей. Поэтому при Харьковском университете по инициативе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Т.Ф.Осиповского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был учрежден подготовительный класс.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Осиповский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читал различные курсы математики, включая оптику, механику, астрономию. В 1807 защитил докторскую диссертацию по философии. С 1813 по 1820 г. являлся ректором Харьковского университета. В этот период он получил чин статского советника (1817) и награжден орденом святой Анны II-й степени (1819).</a:t>
            </a:r>
          </a:p>
        </p:txBody>
      </p:sp>
      <p:sp>
        <p:nvSpPr>
          <p:cNvPr id="11" name="Прямоугольник 10">
            <a:hlinkClick r:id="" action="ppaction://hlinkshowjump?jump=nextslide"/>
          </p:cNvPr>
          <p:cNvSpPr/>
          <p:nvPr/>
        </p:nvSpPr>
        <p:spPr>
          <a:xfrm>
            <a:off x="-684584" y="-171400"/>
            <a:ext cx="10009112" cy="72576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395536" y="6513090"/>
            <a:ext cx="864096" cy="2425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48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1344035" y="6508703"/>
            <a:ext cx="864096" cy="2425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48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2298154" y="6508703"/>
            <a:ext cx="864096" cy="2425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3252273" y="6508703"/>
            <a:ext cx="864096" cy="24255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ru-RU" sz="2000" dirty="0">
                <a:solidFill>
                  <a:schemeClr val="tx1"/>
                </a:solidFill>
              </a:rPr>
              <a:t>-</a:t>
            </a: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7880" y="1069588"/>
            <a:ext cx="7914517" cy="43673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70722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79446E-6 L -1.98524 -0.00277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8524 0.00277 L 3.61111E-6 -1.43187E-6 " pathEditMode="relative" rAng="0" ptsTypes="AA">
                                      <p:cBhvr>
                                        <p:cTn id="8" dur="40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53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1.43187E-6 C 0.00452 0.02333 0.01424 0.03972 0.02413 0.05958 C 0.03559 0.08245 0.04705 0.10577 0.05851 0.12841 C 0.06823 0.14804 0.07518 0.16582 0.08959 0.17875 C 0.09184 0.18337 0.09358 0.18868 0.09653 0.19261 C 0.09948 0.19654 0.104 0.19746 0.10677 0.20162 C 0.11875 0.21986 0.12292 0.24319 0.13438 0.26143 C 0.14393 0.27667 0.15226 0.28175 0.16545 0.29353 C 0.16945 0.29723 0.17205 0.30323 0.17604 0.30716 C 0.18889 0.32079 0.204 0.33048 0.21719 0.34388 C 0.2217 0.3485 0.22587 0.35404 0.23091 0.35774 C 0.23403 0.36028 0.2382 0.36005 0.24132 0.36236 C 0.26441 0.37945 0.2816 0.40139 0.30677 0.4127 C 0.3217 0.44249 0.30347 0.41293 0.32761 0.43118 C 0.36407 0.45866 0.31545 0.43487 0.34827 0.44942 C 0.36216 0.46166 0.37587 0.4739 0.38959 0.48614 C 0.38959 0.48614 0.41007 0.50439 0.41025 0.50439 C 0.41719 0.50739 0.42396 0.51062 0.43091 0.51363 C 0.43889 0.51709 0.44497 0.5254 0.45174 0.5321 C 0.4691 0.54942 0.48611 0.56859 0.50677 0.57783 C 0.52466 0.59561 0.54375 0.61109 0.56198 0.62841 C 0.56667 0.63279 0.57032 0.64042 0.57587 0.64203 C 0.58525 0.64457 0.60608 0.64919 0.61372 0.65589 C 0.61719 0.65889 0.62014 0.66328 0.62413 0.66513 C 0.63299 0.66951 0.64254 0.67113 0.65174 0.67413 C 0.66545 0.67852 0.67952 0.6866 0.69306 0.69261 C 0.69653 0.69423 0.7 0.69561 0.70347 0.69723 C 0.70695 0.69861 0.71372 0.70162 0.71372 0.70162 C 0.71493 0.70624 0.71563 0.71109 0.71719 0.71547 C 0.72188 0.72771 0.73108 0.73072 0.71719 0.74296 C 0.7132 0.74642 0.70799 0.74596 0.70347 0.74757 C 0.7 0.74596 0.69479 0.74734 0.69306 0.74296 C 0.6915 0.73857 0.69427 0.73303 0.69653 0.72933 C 0.70347 0.71778 0.71459 0.71801 0.72413 0.71547 C 0.72761 0.71247 0.73334 0.71155 0.73438 0.70624 C 0.74132 0.67367 0.72969 0.68406 0.72066 0.68799 C 0.72413 0.68961 0.72743 0.69423 0.73091 0.69261 C 0.73889 0.68915 0.75174 0.67413 0.75174 0.67413 C 0.754 0.67875 0.75434 0.68799 0.75851 0.68799 C 0.76216 0.68799 0.75504 0.67898 0.75504 0.67413 C 0.75504 0.6679 0.75556 0.66074 0.75851 0.65589 C 0.76077 0.65219 0.76563 0.65335 0.76893 0.65127 C 0.79514 0.63395 0.75729 0.64573 0.80677 0.63741 C 0.82657 0.64272 0.83854 0.65497 0.85504 0.66951 C 0.86476 0.67806 0.91424 0.69908 0.92761 0.70162 C 1.05295 0.72563 1.26788 0.71409 1.35851 0.71547 C 1.42257 0.73256 1.49636 0.72587 1.56198 0.72933 C 1.61545 0.75266 1.57535 0.73834 1.68611 0.73834 " pathEditMode="relative" ptsTypes="fffffffffffffffffffffffffffffffffffffffffffffffA">
                                      <p:cBhvr>
                                        <p:cTn id="10" dur="14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11111E-6 -2.37875E-6 C -0.0144 0.01293 -0.02916 0.01547 -0.04479 0.0231 C -0.04965 0.02541 -0.05381 0.03002 -0.05867 0.0321 C -0.0677 0.03603 -0.08576 0.03972 -0.09652 0.04596 C -0.10121 0.04873 -0.10555 0.05312 -0.11041 0.0552 C -0.11944 0.05912 -0.12899 0.06028 -0.13801 0.0642 C -0.19045 0.08753 -0.24357 0.10739 -0.29652 0.12841 C -0.33367 0.14319 -0.36926 0.1619 -0.40694 0.17437 C -0.41406 0.17668 -0.42031 0.18268 -0.4276 0.1836 C -0.43906 0.18522 -0.45069 0.18661 -0.46215 0.18822 C -0.47152 0.19238 -0.49409 0.19815 -0.50347 0.20647 C -0.51249 0.21455 -0.51371 0.21732 -0.52413 0.22032 C -0.55242 0.22864 -0.57742 0.23026 -0.60694 0.23395 C -0.61979 0.23557 -0.63194 0.24157 -0.64479 0.24319 C -0.66545 0.24573 -0.68628 0.24619 -0.70694 0.24781 C -0.72256 0.25474 -0.7361 0.26536 -0.75173 0.27067 C -0.7552 0.27367 -0.7585 0.27737 -0.76215 0.27991 C -0.76545 0.28199 -0.76961 0.28153 -0.77239 0.28453 C -0.77569 0.28799 -0.77708 0.29353 -0.77933 0.29815 C -0.78906 0.33718 -0.77465 0.37598 -0.76545 0.41293 C -0.76423 0.41755 -0.7585 0.41547 -0.7552 0.41755 C -0.75156 0.42009 -0.74826 0.42356 -0.74479 0.42656 C -0.72413 0.42517 -0.70347 0.42471 -0.68281 0.42217 C -0.67916 0.42171 -0.67586 0.41871 -0.67239 0.41755 C -0.64565 0.40855 -0.62031 0.39584 -0.59305 0.39007 C -0.5368 0.3649 -0.60746 0.39492 -0.55173 0.37621 C -0.52795 0.36813 -0.52117 0.36236 -0.49652 0.35774 C -0.46979 0.34642 -0.44114 0.34411 -0.41388 0.33487 C -0.3927 0.32771 -0.37291 0.31455 -0.35173 0.30739 C -0.3052 0.29169 -0.25937 0.27275 -0.21388 0.25243 C -0.18176 0.23811 -0.1493 0.22541 -0.11718 0.21109 C -0.07881 0.194 -0.13784 0.22148 -0.09652 0.19723 C -0.08992 0.1933 -0.07586 0.18822 -0.07586 0.18822 C -0.06058 0.1746 -0.04826 0.15705 -0.03107 0.14688 C -0.01163 0.13511 0.01077 0.12841 0.03108 0.1194 C 0.04462 0.1134 0.06146 0.10093 0.07587 0.10093 " pathEditMode="relative" ptsTypes="fffffffffffffffffffffffffffffffffffA">
                                      <p:cBhvr>
                                        <p:cTn id="12" dur="14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3.74134E-6 C 0.0717 -0.03094 0.00937 -0.00692 0.17934 -0.01362 C 0.20573 -0.01455 0.23229 -0.01662 0.25868 -0.01824 C 0.28924 -0.03187 0.32344 -0.03672 0.35521 -0.0411 C 0.37205 -0.04665 0.38594 -0.0515 0.40347 -0.05496 C 0.51024 -0.1023 0.39965 -0.05473 0.71736 -0.0642 C 0.73837 -0.06489 0.77326 -0.08752 0.79323 -0.10092 C 0.80017 -0.10554 0.80677 -0.11039 0.81389 -0.11455 C 0.82049 -0.11847 0.83455 -0.12378 0.83455 -0.12378 C 0.84531 -0.1381 0.8566 -0.1448 0.8691 -0.15588 C 0.88681 -0.19145 0.88021 -0.17297 0.88976 -0.21085 C 0.89115 -0.21616 0.89479 -0.21963 0.89653 -0.22471 C 0.89948 -0.23348 0.90347 -0.25219 0.90347 -0.25219 C 0.91215 -0.35542 0.91285 -0.32794 0.90694 -0.48614 C 0.90608 -0.51039 0.89566 -0.53649 0.88976 -0.55958 C 0.88507 -0.57829 0.88246 -0.60161 0.87587 -0.61916 C 0.86823 -0.63972 0.85781 -0.65981 0.84826 -0.67875 C 0.83403 -0.70715 0.82153 -0.73741 0.80347 -0.76143 C 0.79618 -0.79976 0.80608 -0.76097 0.78976 -0.79353 C 0.78785 -0.79746 0.78785 -0.80254 0.78628 -0.80715 C 0.77448 -0.8381 0.7599 -0.86951 0.74149 -0.89445 C 0.73524 -0.91893 0.74219 -0.89838 0.7276 -0.92194 C 0.7 -0.96651 0.73871 -0.90739 0.71736 -0.94919 C 0.71458 -0.95473 0.71042 -0.95866 0.70694 -0.96304 C 0.7 -0.99006 0.68715 -1.01247 0.67222 -1.0321 C 0.66562 -1.06997 0.67483 -1.0321 0.65868 -1.0642 C 0.64514 -1.09076 0.66806 -1.06628 0.64496 -1.08706 C 0.64271 -1.0963 0.6401 -1.10531 0.63785 -1.11455 C 0.63646 -1.11986 0.63299 -1.12355 0.6309 -1.1284 C 0.62934 -1.13279 0.62865 -1.13741 0.6276 -1.14203 C 0.61163 -1.0799 0.62535 -1.13926 0.6276 -0.9769 C 0.62934 -0.84549 0.62865 -0.71385 0.6309 -0.58244 C 0.6316 -0.55588 0.64149 -0.52748 0.65521 -0.509 C 0.66111 -0.48568 0.66806 -0.47136 0.68628 -0.46327 C 0.69323 -0.45704 0.70226 -0.45404 0.70694 -0.4448 C 0.72413 -0.41108 0.70208 -0.45265 0.72413 -0.41732 C 0.72674 -0.41316 0.72795 -0.40739 0.73108 -0.40369 C 0.74271 -0.39006 0.7592 -0.37852 0.7724 -0.36697 C 0.77552 -0.3642 0.77951 -0.36443 0.78281 -0.36235 C 0.79583 -0.35381 0.79201 -0.35219 0.80347 -0.33949 C 0.8125 -0.32956 0.81701 -0.32909 0.8276 -0.32101 C 0.83125 -0.31824 0.8342 -0.31408 0.83802 -0.31177 C 0.85087 -0.30438 0.85937 -0.3097 0.8724 -0.29815 C 0.89097 -0.28152 0.91007 -0.27459 0.93108 -0.26605 C 0.95434 -0.25658 0.97587 -0.24457 1 -0.23856 C 1.02535 -0.22147 1.05278 -0.21501 1.07934 -0.20184 C 1.0842 -0.1993 1.08819 -0.19515 1.09323 -0.19261 C 1.10521 -0.1866 1.11858 -0.1836 1.13108 -0.17875 C 1.14618 -0.17274 1.16059 -0.16558 1.17587 -0.1605 C 1.19236 -0.14572 1.20347 -0.15057 1.22083 -0.14203 C 1.22569 -0.13972 1.22969 -0.1351 1.23455 -0.13302 C 1.2434 -0.12909 1.26198 -0.12378 1.26198 -0.12378 C 1.30556 -0.09445 1.24253 -0.13487 1.29306 -0.10993 C 1.29705 -0.10808 1.29948 -0.10254 1.3033 -0.10092 C 1.31944 -0.09468 1.34896 -0.0903 1.36545 -0.08706 C 1.3934 -0.07205 1.42535 -0.06928 1.45521 -0.06882 C 1.57135 -0.06743 1.68733 -0.06882 1.80347 -0.06882 " pathEditMode="relative" ptsTypes="ffffffffffffffffffffffffffffffffffffffffffffffffffffffffA">
                                      <p:cBhvr>
                                        <p:cTn id="14" dur="14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0.00533 L -2.43246 -0.00625 " pathEditMode="relative" rAng="0" ptsTypes="AA">
                                      <p:cBhvr>
                                        <p:cTn id="16" dur="3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63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1\Pictures\Рисунок1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-25336"/>
            <a:ext cx="33572103" cy="72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1\Pictures\Рисунок2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02608" y="-85090"/>
            <a:ext cx="34126488" cy="73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2141"/>
          <a:stretch/>
        </p:blipFill>
        <p:spPr bwMode="auto">
          <a:xfrm>
            <a:off x="9324528" y="1406829"/>
            <a:ext cx="4044897" cy="2657121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49080" y="2587786"/>
            <a:ext cx="3932405" cy="2952328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1452" y="7146032"/>
            <a:ext cx="3384985" cy="2115616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53394" y="-3195736"/>
            <a:ext cx="3240360" cy="4038710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79512" y="260648"/>
            <a:ext cx="8568952" cy="6336704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tx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Научные интересы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Осиповского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не ограничивались областью математики. Выдающийся русский естествоиспытатель интересовался астрономией, физикой, механикой. Большое значение имели его исследования по астрономии и особенно работа "Рассуждение о том, что астрономические наблюдения над телами солнечной системы, когда их употребить хотим в выкладке, требующей большой точности, надлежит поправить еще по времени прохождения от них к нам света; с присовокуплением объяснения некоторых оптических явлений, бывающих при закрытии одного тела другим". В работе "Исследование световых явлений", вышедшей в Москве в 1827 г.,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Осиповский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решил вопрос, связанный с некоторыми оптическими явлениями. Так, светлые кольца, наблюдаемые вокруг небесных светил, он истолковал на основе отражения и преломления света в водяных пузырьках земной атмосферы. Большое теоретическое значение имели труды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Осиповского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по механике - "Теория движения тел, бросаемых на поверхность земли" и "О действии сил на гибкие тела и о происходящем от того равновесии".</a:t>
            </a:r>
          </a:p>
        </p:txBody>
      </p:sp>
      <p:sp>
        <p:nvSpPr>
          <p:cNvPr id="2" name="Прямоугольник 1">
            <a:hlinkClick r:id="" action="ppaction://hlinkshowjump?jump=nextslide"/>
          </p:cNvPr>
          <p:cNvSpPr/>
          <p:nvPr/>
        </p:nvSpPr>
        <p:spPr>
          <a:xfrm>
            <a:off x="-684584" y="-171400"/>
            <a:ext cx="10009112" cy="72576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603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79446E-6 L -1.98524 -0.00277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8524 0.00277 L 3.61111E-6 -1.43187E-6 " pathEditMode="relative" rAng="0" ptsTypes="AA">
                                      <p:cBhvr>
                                        <p:cTn id="8" dur="40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53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5.42725E-6 C 0.14306 0.02749 0.03472 0.01363 0.34497 0.01848 C 0.38507 0.02611 0.42205 0.04758 0.46215 0.0552 C 0.47014 0.05867 0.47847 0.06029 0.48629 0.06421 C 0.49115 0.06652 0.49531 0.07068 0.5 0.07345 C 0.50868 0.0783 0.51493 0.07899 0.52413 0.08269 C 0.54271 0.09008 0.56059 0.09932 0.57934 0.10555 C 0.59913 0.1231 0.62587 0.12772 0.64827 0.13765 C 0.66094 0.1432 0.68993 0.15197 0.7 0.16075 C 0.71354 0.17229 0.70643 0.16791 0.72083 0.17437 C 0.7342 0.19239 0.74757 0.20301 0.76563 0.21109 C 0.78108 0.22495 0.79965 0.23188 0.81389 0.24781 C 0.81754 0.25197 0.82031 0.25775 0.82413 0.26167 C 0.83698 0.27484 0.85208 0.28615 0.86563 0.29816 C 0.88715 0.3171 0.90799 0.33788 0.93108 0.35336 C 0.95139 0.39331 0.92413 0.34574 0.94827 0.3716 C 0.95156 0.37507 0.95278 0.38084 0.95521 0.38546 C 0.95851 0.39169 0.96233 0.39747 0.96563 0.4037 C 0.98073 0.43211 0.99254 0.46213 1.00695 0.491 C 1.01563 0.50855 1.01962 0.52149 1.03108 0.53673 C 1.03715 0.56075 1.04132 0.58454 1.05174 0.60555 C 1.05556 0.62587 1.05868 0.65105 1.06563 0.66975 C 1.06754 0.6746 1.07066 0.67853 1.0724 0.68361 C 1.0809 0.70925 1.08351 0.73604 1.09323 0.76144 C 1.09913 0.79308 1.10382 0.83096 1.11736 0.85798 C 1.12396 0.90116 1.13004 0.94666 1.14497 0.98638 " pathEditMode="relative" ptsTypes="fffffffffffffffffffffffffA">
                                      <p:cBhvr>
                                        <p:cTn id="10" dur="14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6.21247E-6 C -0.06788 0.00439 -0.13524 0.01594 -0.20329 0.02287 C -0.24427 0.04111 -0.26597 0.03834 -0.31718 0.04158 C -0.36006 0.05312 -0.40069 0.06005 -0.44461 0.06421 C -0.53368 0.08384 -0.5144 0.07252 -0.67569 0.06883 C -0.67916 0.06721 -0.68281 0.06629 -0.68611 0.06421 C -0.68975 0.06167 -0.69253 0.05728 -0.69635 0.05497 C -0.70295 0.05104 -0.71718 0.04596 -0.71718 0.04596 C -0.73159 0.03141 -0.74479 0.01686 -0.76197 0.00924 C -0.77378 -0.00277 -0.78402 -0.01639 -0.79635 -0.02748 C -0.79878 -0.03187 -0.81267 -0.05958 -0.81718 -0.06859 C -0.81944 -0.07344 -0.82395 -0.08267 -0.82395 -0.08267 C -0.82829 -0.10508 -0.83159 -0.12771 -0.84131 -0.14688 C -0.84739 -0.18013 -0.85451 -0.22794 -0.86875 -0.25658 C -0.871 -0.26905 -0.87274 -0.28129 -0.87569 -0.2933 C -0.8769 -0.29815 -0.87812 -0.30254 -0.87916 -0.30739 C -0.88159 -0.31939 -0.8809 -0.33325 -0.88611 -0.34411 C -0.88836 -0.34849 -0.89114 -0.35288 -0.89288 -0.35773 C -0.90034 -0.37759 -0.90052 -0.39815 -0.91024 -0.41708 C -0.91493 -0.44203 -0.92135 -0.46628 -0.92743 -0.49053 C -0.9342 -0.51708 -0.9335 -0.52586 -0.94809 -0.54572 C -0.95729 -0.59376 -0.94479 -0.53718 -0.9585 -0.57782 C -0.96371 -0.5933 -0.96892 -0.6157 -0.97222 -0.63279 C -0.98125 -0.68036 -0.99149 -0.7284 -1.00329 -0.77505 C -1.00677 -0.78868 -1.01024 -0.80254 -1.01371 -0.81616 C -1.01649 -0.82748 -1.01736 -0.83995 -1.02395 -0.84826 " pathEditMode="relative" ptsTypes="fffffffffffffffffffffffffA">
                                      <p:cBhvr>
                                        <p:cTn id="12" dur="14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4.81481E-6 C -0.00573 -0.00462 -0.01181 -0.00856 -0.01719 -0.01388 C -0.0375 -0.03425 -0.01736 -0.02291 -0.03802 -0.03217 C -0.05782 -0.05879 -0.08351 -0.06898 -0.11042 -0.078 C -0.12379 -0.08981 -0.13594 -0.09212 -0.15174 -0.09629 C -0.16007 -0.10185 -0.16754 -0.10925 -0.17587 -0.11481 C -0.20573 -0.13425 -0.15625 -0.08449 -0.21389 -0.14236 C -0.23004 -0.15833 -0.24323 -0.17523 -0.26216 -0.18356 C -0.26563 -0.18819 -0.26875 -0.19305 -0.2724 -0.19722 C -0.27552 -0.20069 -0.27969 -0.20277 -0.28282 -0.20648 C -0.3 -0.22685 -0.30347 -0.23865 -0.32413 -0.24768 C -0.33247 -0.28055 -0.32709 -0.26712 -0.33802 -0.28888 C -0.34688 -0.32592 -0.3691 -0.35925 -0.39306 -0.38078 C -0.41077 -0.41574 -0.38663 -0.37453 -0.41389 -0.39907 C -0.41736 -0.40208 -0.41736 -0.40949 -0.42066 -0.41296 C -0.42344 -0.41597 -0.42778 -0.4155 -0.43108 -0.41736 C -0.43577 -0.42013 -0.44063 -0.42268 -0.44479 -0.42662 C -0.46736 -0.44791 -0.44358 -0.43518 -0.46545 -0.44513 C -0.4757 -0.45833 -0.48299 -0.46643 -0.49653 -0.47245 C -0.5 -0.47708 -0.50417 -0.48078 -0.50695 -0.48611 C -0.50903 -0.49004 -0.50782 -0.49652 -0.51042 -0.5 C -0.51302 -0.50347 -0.51719 -0.503 -0.52066 -0.50462 C -0.53091 -0.51805 -0.53802 -0.52638 -0.55174 -0.53217 C -0.56441 -0.5493 -0.57743 -0.55462 -0.59306 -0.56875 C -0.59653 -0.57175 -0.6 -0.575 -0.60347 -0.578 C -0.60695 -0.58101 -0.61389 -0.58726 -0.61389 -0.5868 C -0.62986 -0.61944 -0.62292 -0.60578 -0.63455 -0.6287 C -0.63924 -0.63796 -0.64827 -0.64074 -0.65521 -0.64722 C -0.6592 -0.65069 -0.66146 -0.65671 -0.66545 -0.66041 C -0.66962 -0.66435 -0.675 -0.66597 -0.67934 -0.66967 C -0.68768 -0.67662 -0.69462 -0.68657 -0.70347 -0.69259 C -0.70799 -0.69583 -0.71302 -0.69791 -0.71719 -0.70185 C -0.72118 -0.70578 -0.72379 -0.7118 -0.72761 -0.71574 C -0.7375 -0.72592 -0.74827 -0.73402 -0.75868 -0.74328 C -0.76216 -0.74629 -0.76545 -0.7493 -0.76893 -0.75231 C -0.7724 -0.75509 -0.77934 -0.76134 -0.77934 -0.76111 C -0.79462 -0.79189 -0.77674 -0.7625 -0.79653 -0.77986 C -0.80052 -0.78356 -0.80295 -0.78981 -0.80695 -0.79351 C -0.8099 -0.79606 -0.81407 -0.79583 -0.81719 -0.79814 C -0.82448 -0.80347 -0.83108 -0.81041 -0.83802 -0.81643 C -0.84202 -0.8199 -0.84445 -0.82638 -0.84827 -0.83032 C -0.85486 -0.83726 -0.86389 -0.84004 -0.86893 -0.84884 C -0.8724 -0.85462 -0.875 -0.8618 -0.87934 -0.86689 C -0.88559 -0.8743 -0.8941 -0.87731 -0.9 -0.88518 C -0.91806 -0.90925 -0.94097 -0.92638 -0.96216 -0.94513 C -0.97743 -0.95856 -0.98264 -0.9905 -0.99306 -1.00925 C -0.99601 -1.01458 -1.00035 -1.01805 -1.00347 -1.02314 C -1.01337 -1.03888 -1.00816 -1.03842 -1.02066 -1.05486 C -1.02847 -1.06527 -1.03577 -1.06481 -1.04479 -1.07337 C -1.04879 -1.07708 -1.05157 -1.0824 -1.05521 -1.08703 C -1.06233 -1.11643 -1.05295 -1.08495 -1.06875 -1.11481 C -1.0717 -1.12037 -1.07292 -1.12754 -1.0757 -1.1331 C -1.08438 -1.14884 -1.09775 -1.15671 -1.11042 -1.16504 C -1.11268 -1.16967 -1.11424 -1.175 -1.11702 -1.17893 C -1.11997 -1.18287 -1.125 -1.18356 -1.12743 -1.18796 C -1.12969 -1.19166 -1.129 -1.19768 -1.13108 -1.20185 C -1.13351 -1.20717 -1.1382 -1.21064 -1.14115 -1.2155 C -1.14375 -1.21967 -1.14514 -1.22546 -1.14809 -1.22939 C -1.15209 -1.23495 -1.15747 -1.23819 -1.16198 -1.24328 C -1.17327 -1.25578 -1.17882 -1.26435 -1.19271 -1.2706 C -1.20104 -1.27824 -1.20868 -1.28587 -1.21719 -1.29351 C -1.22032 -1.29675 -1.22726 -1.30277 -1.22726 -1.30254 C -1.23403 -1.32893 -1.2257 -1.30671 -1.24115 -1.32106 C -1.26667 -1.34398 -1.2375 -1.3287 -1.26198 -1.33958 C -1.27743 -1.35972 -1.29688 -1.378 -1.31719 -1.38981 C -1.33611 -1.40023 -1.31927 -1.38657 -1.34132 -1.40347 C -1.36893 -1.42476 -1.33351 -1.3993 -1.36216 -1.42662 C -1.36997 -1.43402 -1.37761 -1.43657 -1.38629 -1.4405 C -1.40209 -1.45601 -1.3974 -1.44745 -1.40348 -1.46319 " pathEditMode="relative" rAng="0" ptsTypes="AAAAAAAAAAAAAAAAAAAAAAAAAAAAAAAAAAAAAAAAAAAAAAAAAAAAAAAAAAAAAAAAAAAAA">
                                      <p:cBhvr>
                                        <p:cTn id="14" dur="14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174" y="-7317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1.43187E-6 C 0.0092 0.02494 0.0125 0.02448 0.03091 0.03649 C 0.04948 0.0612 0.07066 0.0746 0.09306 0.09169 C 0.1132 0.10716 0.09393 0.094 0.11372 0.11455 C 0.14462 0.14665 0.12327 0.12217 0.14844 0.14203 C 0.15538 0.14781 0.16893 0.16051 0.16893 0.16051 C 0.17118 0.16513 0.17257 0.17067 0.17587 0.17413 C 0.17865 0.17714 0.18281 0.17667 0.18611 0.17875 C 0.19549 0.18453 0.20452 0.19099 0.21372 0.19723 C 0.21806 0.2 0.22014 0.20716 0.22413 0.21085 C 0.22709 0.21316 0.23091 0.21363 0.23438 0.21524 C 0.27101 0.2642 0.22761 0.21039 0.26198 0.24296 C 0.2849 0.26466 0.26042 0.2515 0.28264 0.26143 C 0.3132 0.29192 0.29931 0.28406 0.32066 0.29353 C 0.32518 0.29815 0.32934 0.30369 0.33438 0.30716 C 0.33872 0.30993 0.3441 0.30854 0.34827 0.31178 C 0.35243 0.31478 0.35434 0.32217 0.35851 0.3254 C 0.36719 0.33279 0.37691 0.33788 0.38611 0.34388 C 0.39948 0.35266 0.39497 0.35381 0.40677 0.36674 C 0.41528 0.37644 0.41754 0.37621 0.42761 0.3806 C 0.44323 0.3963 0.45851 0.41016 0.47587 0.42171 C 0.48646 0.44065 0.49601 0.45358 0.51025 0.46744 C 0.5165 0.48868 0.52136 0.50323 0.53438 0.51824 C 0.53872 0.52333 0.5441 0.52656 0.54827 0.5321 C 0.56459 0.55381 0.55174 0.54642 0.56893 0.5642 C 0.58854 0.5843 0.61111 0.59931 0.63091 0.61917 C 0.64722 0.63557 0.66268 0.65358 0.68264 0.66051 C 0.69514 0.67691 0.70955 0.68868 0.72413 0.70162 C 0.74271 0.71801 0.76077 0.73557 0.77934 0.75219 C 0.78368 0.75566 0.78889 0.75751 0.79306 0.76143 C 0.79705 0.76513 0.79966 0.7709 0.80347 0.77483 C 0.81493 0.78776 0.82934 0.79492 0.84132 0.80693 C 0.85816 0.82379 0.87535 0.83834 0.89306 0.85312 C 0.89792 0.85704 0.90209 0.86236 0.90677 0.86674 C 0.91354 0.87321 0.9217 0.87714 0.92761 0.88522 C 0.93108 0.88984 0.93386 0.89515 0.93785 0.89908 C 0.94202 0.90277 0.9474 0.90416 0.95174 0.90808 C 0.96459 0.91871 0.97448 0.93279 0.98611 0.94457 C 1.00035 0.95958 1.01615 0.97229 1.03091 0.98591 C 1.04236 0.997 1.05365 1.00785 1.06545 1.01824 C 1.06893 1.02125 1.07587 1.02748 1.07587 1.02748 C 1.09497 1.06582 1.06354 1.00647 1.10347 1.05958 C 1.10695 1.0642 1.1099 1.06928 1.11372 1.07321 C 1.12032 1.07991 1.12847 1.08383 1.13438 1.09169 C 1.16094 1.12702 1.14688 1.11201 1.17587 1.13741 C 1.18872 1.14873 1.1974 1.16721 1.21025 1.17875 C 1.23004 1.21801 1.20365 1.17182 1.22761 1.19723 C 1.23073 1.20069 1.23143 1.20693 1.23438 1.21085 C 1.23733 1.21478 1.24132 1.21709 1.24479 1.22009 C 1.25712 1.24434 1.27674 1.26189 1.29653 1.27506 C 1.3 1.27968 1.30278 1.28522 1.30677 1.28891 C 1.30972 1.29169 1.31389 1.29145 1.31719 1.2933 C 1.32084 1.29584 1.32431 1.29908 1.32761 1.30231 C 1.36007 1.33418 1.34341 1.3254 1.36545 1.33441 C 1.37275 1.34434 1.37674 1.3515 1.38611 1.35774 C 1.38941 1.35982 1.39341 1.36005 1.39653 1.36236 C 1.41788 1.37806 1.43108 1.39723 1.45504 1.40808 C 1.45799 1.41109 1.47431 1.42794 1.47934 1.43118 C 1.49514 1.44157 1.48525 1.42956 1.49306 1.44018 " pathEditMode="relative" ptsTypes="ffffffffffffffffffffffffffffffffffffffffffffffffffffffffffA">
                                      <p:cBhvr>
                                        <p:cTn id="16" dur="14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1\Pictures\Рисунок1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-25336"/>
            <a:ext cx="33572103" cy="72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1\Pictures\Рисунок2.png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02608" y="-85090"/>
            <a:ext cx="34126488" cy="73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2141"/>
          <a:stretch/>
        </p:blipFill>
        <p:spPr bwMode="auto">
          <a:xfrm>
            <a:off x="9324528" y="1406829"/>
            <a:ext cx="4044897" cy="2657121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0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49080" y="2587786"/>
            <a:ext cx="3932405" cy="2952328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1452" y="7146032"/>
            <a:ext cx="5744467" cy="3590292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53394" y="-3195736"/>
            <a:ext cx="3240360" cy="4038710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79512" y="260648"/>
            <a:ext cx="8568952" cy="6336704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tx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300" dirty="0"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91"/>
          <a:stretch/>
        </p:blipFill>
        <p:spPr>
          <a:xfrm>
            <a:off x="323528" y="406421"/>
            <a:ext cx="3593592" cy="6015026"/>
          </a:xfrm>
          <a:prstGeom prst="rect">
            <a:avLst/>
          </a:prstGeom>
        </p:spPr>
      </p:pic>
      <p:sp>
        <p:nvSpPr>
          <p:cNvPr id="5" name="Выноска 2 4"/>
          <p:cNvSpPr/>
          <p:nvPr/>
        </p:nvSpPr>
        <p:spPr>
          <a:xfrm>
            <a:off x="4211960" y="376336"/>
            <a:ext cx="4428492" cy="2908648"/>
          </a:xfrm>
          <a:prstGeom prst="borderCallout2">
            <a:avLst>
              <a:gd name="adj1" fmla="val 18750"/>
              <a:gd name="adj2" fmla="val 248"/>
              <a:gd name="adj3" fmla="val 18750"/>
              <a:gd name="adj4" fmla="val -4332"/>
              <a:gd name="adj5" fmla="val 57383"/>
              <a:gd name="adj6" fmla="val -11270"/>
            </a:avLst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Выноска 2 11"/>
          <p:cNvSpPr/>
          <p:nvPr/>
        </p:nvSpPr>
        <p:spPr>
          <a:xfrm>
            <a:off x="4211960" y="3507249"/>
            <a:ext cx="4428492" cy="2908648"/>
          </a:xfrm>
          <a:prstGeom prst="borderCallout2">
            <a:avLst>
              <a:gd name="adj1" fmla="val 80400"/>
              <a:gd name="adj2" fmla="val -20"/>
              <a:gd name="adj3" fmla="val 80400"/>
              <a:gd name="adj4" fmla="val -4064"/>
              <a:gd name="adj5" fmla="val 49217"/>
              <a:gd name="adj6" fmla="val -8320"/>
            </a:avLst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91" b="60793"/>
          <a:stretch/>
        </p:blipFill>
        <p:spPr>
          <a:xfrm>
            <a:off x="4341114" y="753671"/>
            <a:ext cx="4193428" cy="2153978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84" b="-1"/>
          <a:stretch/>
        </p:blipFill>
        <p:spPr>
          <a:xfrm>
            <a:off x="4286664" y="4025469"/>
            <a:ext cx="4318714" cy="1872208"/>
          </a:xfrm>
          <a:prstGeom prst="rect">
            <a:avLst/>
          </a:prstGeom>
        </p:spPr>
      </p:pic>
      <p:pic>
        <p:nvPicPr>
          <p:cNvPr id="6" name="Видеовставка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34138" y="431752"/>
            <a:ext cx="7918092" cy="59385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Прямоугольник 15">
            <a:hlinkClick r:id="" action="ppaction://hlinkshowjump?jump=nextslide"/>
          </p:cNvPr>
          <p:cNvSpPr/>
          <p:nvPr/>
        </p:nvSpPr>
        <p:spPr>
          <a:xfrm>
            <a:off x="-432556" y="-101726"/>
            <a:ext cx="10009112" cy="72576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7452321" y="6660153"/>
            <a:ext cx="1296144" cy="1562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6084168" y="6657106"/>
            <a:ext cx="1296144" cy="1562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418346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79446E-6 L -1.98524 -0.00277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8524 0.00277 L 3.61111E-6 -1.43187E-6 " pathEditMode="relative" rAng="0" ptsTypes="AA">
                                      <p:cBhvr>
                                        <p:cTn id="8" dur="40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53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6.92841E-8 C -0.00677 -0.03649 0.00208 -0.00208 -0.01389 -0.0321 C -0.02604 -0.05496 -0.02205 -0.07252 -0.04479 -0.08268 C -0.04827 -0.0873 -0.05087 -0.0933 -0.05521 -0.09653 C -0.06163 -0.10115 -0.06893 -0.10254 -0.07587 -0.10554 C -0.09583 -0.11432 -0.11945 -0.12055 -0.13802 -0.13302 C -0.16198 -0.14919 -0.1882 -0.15219 -0.21406 -0.16074 C -0.23559 -0.1679 -0.25747 -0.18406 -0.27934 -0.18822 C -0.31302 -0.19469 -0.29566 -0.1903 -0.33125 -0.20185 C -0.34063 -0.20485 -0.35504 -0.21409 -0.36563 -0.2157 C -0.38177 -0.21801 -0.39792 -0.21871 -0.41406 -0.22032 C -0.63004 -0.21871 -0.84601 -0.21871 -1.06233 -0.2157 C -1.08108 -0.21547 -1.09462 -0.20185 -1.11042 -0.19284 C -1.14028 -0.17598 -1.18229 -0.15843 -1.21389 -0.1515 C -1.24149 -0.13302 -1.27379 -0.12933 -1.30347 -0.1194 C -1.31597 -0.11524 -1.32031 -0.1164 -1.33108 -0.11016 C -1.36233 -0.09215 -1.32292 -0.10808 -1.3724 -0.09192 C -1.37709 -0.0903 -1.38629 -0.0873 -1.38629 -0.0873 C -1.4059 -0.07413 -1.39601 -0.07968 -1.42066 -0.06882 C -1.42413 -0.0672 -1.43108 -0.06443 -1.43108 -0.06443 C -1.45469 -0.04319 -1.44393 -0.04942 -1.46215 -0.04134 C -1.46962 -0.03464 -1.47535 -0.02517 -1.48281 -0.01847 C -1.48577 -0.01593 -1.48976 -0.0157 -1.49306 -0.01386 C -1.49774 -0.01108 -1.50209 -0.00716 -1.50695 -0.00462 C -1.52518 0.00508 -1.54254 0.00855 -1.55868 0.02287 C -1.5632 0.0321 -1.56788 0.04111 -1.5724 0.05035 C -1.57465 0.05497 -1.57587 0.0612 -1.57934 0.0642 C -1.59115 0.07437 -1.58698 0.06929 -1.59306 0.07783 " pathEditMode="relative" ptsTypes="fffffffffffffffffffffffffffA">
                                      <p:cBhvr>
                                        <p:cTn id="10" dur="14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5.98152E-6 C 0.00347 0.00301 0.00747 0.00509 0.01024 0.00925 C 0.01528 0.01687 0.02517 0.04366 0.03438 0.05059 C 0.04427 0.05798 0.06129 0.06144 0.0724 0.06444 C 0.08021 0.06952 0.08889 0.07229 0.09653 0.07807 C 0.12587 0.10047 0.0967 0.08592 0.12066 0.09654 C 0.1283 0.10671 0.13177 0.11294 0.14132 0.11941 C 0.14462 0.12149 0.14844 0.12218 0.15174 0.12403 C 0.15642 0.12657 0.16094 0.12957 0.16545 0.13303 C 0.18455 0.14758 0.16701 0.13835 0.18611 0.14689 C 0.21667 0.17738 0.20278 0.16952 0.22413 0.17899 C 0.24549 0.20786 0.27813 0.21456 0.30677 0.22495 C 0.32379 0.23095 0.34219 0.23904 0.35851 0.24781 C 0.36424 0.25082 0.36979 0.2552 0.37587 0.25705 C 0.3849 0.25982 0.39427 0.26005 0.40347 0.26167 C 0.42379 0.27045 0.44462 0.27761 0.46545 0.28453 C 0.46997 0.28615 0.47917 0.28915 0.47917 0.28915 C 0.50191 0.30925 0.52899 0.31248 0.55504 0.32126 C 0.59028 0.33303 0.59913 0.33557 0.63785 0.3395 C 0.66163 0.35012 0.68542 0.35289 0.71024 0.35798 C 0.72448 0.36098 0.73785 0.36698 0.75174 0.3716 C 1.48229 0.36675 1.23021 0.43835 1.5 0.34874 C 1.51476 0.33534 1.525 0.33742 1.54132 0.33049 C 1.54479 0.32749 1.54792 0.32356 1.55174 0.32126 C 1.56163 0.31525 1.57361 0.31525 1.58264 0.3074 C 1.58611 0.3044 1.58924 0.3007 1.59306 0.29839 C 1.59965 0.29447 1.60677 0.29216 1.61372 0.28915 C 1.61719 0.28754 1.62413 0.28453 1.62413 0.28453 C 1.6276 0.27992 1.63038 0.27437 1.63438 0.27068 C 1.63733 0.26791 1.64184 0.26906 1.64479 0.26606 C 1.64931 0.26144 1.65104 0.25336 1.65504 0.24781 " pathEditMode="relative" ptsTypes="ffffffffffffffffffffffffffffffA">
                                      <p:cBhvr>
                                        <p:cTn id="12" dur="14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2.54042E-6 C -0.26164 -0.32656 -0.30556 -0.43279 -0.5 -0.60092 C -0.51684 -0.66928 -0.49671 -0.58152 -0.51025 -0.66513 C -0.51181 -0.6746 -0.51493 -0.68337 -0.51719 -0.69261 C -0.51841 -0.69723 -0.52066 -0.70647 -0.52066 -0.70647 C -0.52882 -0.82448 -0.56164 -0.9679 -0.51025 -1.06882 C -0.50191 -1.10185 -0.51372 -1.06189 -0.49653 -1.0963 C -0.49445 -1.10046 -0.4948 -1.106 -0.49306 -1.11016 C -0.48907 -1.11986 -0.48386 -1.12841 -0.47934 -1.13764 C -0.47709 -1.14226 -0.4724 -1.1515 -0.4724 -1.1515 C -0.46823 -1.17367 -0.45921 -1.19076 -0.45174 -1.21109 C -0.44809 -1.22102 -0.44862 -1.23326 -0.4448 -1.24319 C -0.44219 -1.25012 -0.43768 -1.2552 -0.43438 -1.26143 C -0.42726 -1.27506 -0.42066 -1.28915 -0.41372 -1.30277 C -0.40521 -1.3194 -0.40365 -1.31386 -0.39306 -1.3254 C -0.38924 -1.32979 -0.38698 -1.33603 -0.38264 -1.33949 C -0.37622 -1.34388 -0.36198 -1.34873 -0.36198 -1.34873 C -0.34844 -1.37575 -0.36337 -1.35196 -0.3448 -1.36697 C -0.33056 -1.37806 -0.31754 -1.39192 -0.30348 -1.40346 C -0.29028 -1.41455 -0.27657 -1.43372 -0.26198 -1.44018 C -0.23889 -1.47159 -0.26407 -1.44203 -0.24132 -1.45866 C -0.22726 -1.46905 -0.21355 -1.48337 -0.2 -1.49538 C -0.18664 -1.50716 -0.17327 -1.52563 -0.15851 -1.5321 C -0.15157 -1.53834 -0.14566 -1.54711 -0.13785 -1.55058 C -0.13438 -1.55219 -0.13056 -1.55242 -0.12761 -1.5552 C -0.12553 -1.55727 -0.12535 -1.5612 -0.12414 -1.5642 " pathEditMode="relative" ptsTypes="fffffffffffffffffffffffffA">
                                      <p:cBhvr>
                                        <p:cTn id="14" dur="14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3.25635E-6 C 0.00695 0.00161 0.01407 0.00184 0.02066 0.00461 C 0.03369 0.00993 0.05487 0.03418 0.06198 0.04133 C 0.07848 0.05773 0.08056 0.05819 0.09653 0.06882 C 0.1132 0.09145 0.13369 0.10969 0.15504 0.12401 C 0.16841 0.15011 0.18803 0.1545 0.2033 0.17436 C 0.21997 0.19653 0.23542 0.21893 0.25851 0.22933 C 0.27379 0.24965 0.29237 0.26374 0.31025 0.2799 C 0.3349 0.30207 0.30747 0.28752 0.33091 0.29815 C 0.3356 0.30739 0.33889 0.31778 0.3448 0.32563 C 0.3481 0.33025 0.35191 0.33441 0.35504 0.33949 C 0.35764 0.34388 0.35851 0.35034 0.36198 0.35334 C 0.36893 0.35935 0.37813 0.35889 0.38612 0.36235 C 0.38837 0.36697 0.38976 0.37274 0.39306 0.37621 C 0.39584 0.37921 0.4 0.37875 0.4033 0.38083 C 0.40695 0.38337 0.41042 0.3866 0.41372 0.39006 C 0.4415 0.42055 0.40799 0.38914 0.43438 0.41293 C 0.43941 0.43348 0.44948 0.44988 0.45851 0.46789 C 0.46077 0.47251 0.4632 0.47713 0.46546 0.48175 C 0.46771 0.48637 0.47223 0.49538 0.47223 0.49538 C 0.47362 0.50161 0.47327 0.50854 0.47587 0.51385 C 0.47813 0.51847 0.48386 0.51847 0.48612 0.52309 C 0.49167 0.53533 0.49306 0.55057 0.49653 0.5642 C 0.49792 0.56951 0.50139 0.57297 0.5033 0.57806 C 0.51841 0.62355 0.51893 0.68614 0.55157 0.7157 C 0.55365 0.72032 0.5566 0.72448 0.55851 0.72933 C 0.56007 0.73371 0.55938 0.73972 0.56198 0.74318 C 0.56459 0.74665 0.56893 0.74618 0.5724 0.7478 C 0.57466 0.75242 0.57744 0.75658 0.57917 0.76143 C 0.58056 0.76581 0.58091 0.77113 0.58264 0.77528 C 0.58664 0.78498 0.59653 0.80277 0.59653 0.80277 C 0.60226 0.8254 0.60452 0.84896 0.61025 0.87159 C 0.6132 0.95612 0.60782 0.98106 0.63785 1.04133 C 0.64046 1.04665 0.64705 1.04434 0.65157 1.04595 C 0.67466 1.04087 0.67691 1.04318 0.68959 1.01847 C 0.70417 0.96027 0.70782 0.90715 0.75851 0.88545 C 0.79827 0.85011 0.82518 0.87367 0.88612 0.87621 C 0.89931 0.88221 0.91841 0.88614 0.93091 0.89445 C 0.95313 0.90923 0.92744 0.90138 0.96181 0.91293 C 0.98889 0.92194 1.01459 0.93602 1.04132 0.94503 C 1.07049 0.95496 1.09879 0.9642 1.12744 0.97713 C 1.1474 0.98614 1.1724 0.98845 1.19306 0.99538 C 1.21928 1.00415 1.24358 1.01616 1.26893 1.02748 C 1.28334 1.03394 1.29879 1.04595 1.31372 1.05057 C 1.32275 1.05334 1.33212 1.05357 1.34132 1.05519 C 1.43733 1.09699 1.35469 1.06443 1.6 1.05958 C 1.62587 1.04826 1.65487 1.03949 1.67917 1.02286 " pathEditMode="relative" ptsTypes="ffffffffffffffffffffffffffffffffffffffffffffffA">
                                      <p:cBhvr>
                                        <p:cTn id="16" dur="14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400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3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36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1\Pictures\Рисунок1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-25336"/>
            <a:ext cx="33572103" cy="72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C:\Users\1\Pictures\Рисунок2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02608" y="-85090"/>
            <a:ext cx="34126488" cy="73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2141"/>
          <a:stretch/>
        </p:blipFill>
        <p:spPr bwMode="auto">
          <a:xfrm>
            <a:off x="8820472" y="-2289391"/>
            <a:ext cx="4044897" cy="2657121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49080" y="2587786"/>
            <a:ext cx="3932405" cy="2952328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440" y="5810318"/>
            <a:ext cx="4254787" cy="2659242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53394" y="7605464"/>
            <a:ext cx="6123444" cy="3440685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53394" y="-3195736"/>
            <a:ext cx="3240360" cy="4038710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95536" y="332656"/>
            <a:ext cx="8136904" cy="612068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tx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В 1820 г. без объяснения причин </a:t>
            </a:r>
            <a:r>
              <a:rPr lang="ru-RU" sz="24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Осиповского</a:t>
            </a:r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уволили с должности ректора Харьковского университета. Остаток жизни выдающийся ученый прожил в Москве, занимаясь дальнейшими научными изысканиями в области естествознания и публикацией своих трудов. Умер 24 июня 1832 г. в возрасте 67 лет.</a:t>
            </a:r>
          </a:p>
          <a:p>
            <a:pPr algn="ctr"/>
            <a:endParaRPr lang="ru-RU" sz="2400" dirty="0"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Где похоронен выдающийся земляк, долгое время было неизвестно </a:t>
            </a:r>
            <a:r>
              <a:rPr lang="ru-RU" sz="24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ковровчанам</a:t>
            </a:r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. В результате длительного поиска место захоронения </a:t>
            </a:r>
            <a:r>
              <a:rPr lang="ru-RU" sz="24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Осиповского</a:t>
            </a:r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удалось найти преподавателю Ковровской технологической академии </a:t>
            </a:r>
            <a:r>
              <a:rPr lang="ru-RU" sz="24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О.Барабанову</a:t>
            </a:r>
            <a:r>
              <a:rPr lang="ru-RU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, который вместе с преподавателями академии и сотрудниками музея уже несколько лет ухаживают за могилой на Ваганьковском кладбище в Москве.</a:t>
            </a:r>
          </a:p>
        </p:txBody>
      </p:sp>
      <p:sp>
        <p:nvSpPr>
          <p:cNvPr id="13" name="Прямоугольник 12">
            <a:hlinkClick r:id="" action="ppaction://hlinkshowjump?jump=nextslide"/>
          </p:cNvPr>
          <p:cNvSpPr/>
          <p:nvPr/>
        </p:nvSpPr>
        <p:spPr>
          <a:xfrm>
            <a:off x="-684584" y="-171400"/>
            <a:ext cx="10009112" cy="72576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4779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79446E-6 L -1.98524 -0.00277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8524 0.00277 L 3.61111E-6 -1.43187E-6 " pathEditMode="relative" rAng="0" ptsTypes="AA">
                                      <p:cBhvr>
                                        <p:cTn id="8" dur="400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53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4.7806E-6 L -0.73107 0.64665 L -5.55556E-7 -4.7806E-6 Z " pathEditMode="relative" ptsTypes="AAA">
                                      <p:cBhvr>
                                        <p:cTn id="10" dur="14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2.22222E-6 L -1.00677 -0.80278 L 1.38889E-6 -2.22222E-6 Z " pathEditMode="relative" rAng="0" ptsTypes="AAA">
                                      <p:cBhvr>
                                        <p:cTn id="12" dur="14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347" y="-4013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E-6 4.71132E-6 L 0.80695 -1.03672 L -5E-6 4.71132E-6 Z " pathEditMode="relative" ptsTypes="AAA">
                                      <p:cBhvr>
                                        <p:cTn id="14" dur="14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5.42725E-6 L 1.12048 -0.00438 L 1.38889E-6 5.42725E-6 Z " pathEditMode="relative" ptsTypes="AAA">
                                      <p:cBhvr>
                                        <p:cTn id="16" dur="14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6.23557E-6 L 0.93785 0.55034 C 0.9448 0.55796 0.95087 0.5672 0.95851 0.57344 C 0.96268 0.57667 0.96875 0.5739 0.9724 0.57805 C 0.98334 0.59076 0.98559 0.60323 0.98959 0.61916 C 0.9948 0.66766 1 0.72471 0.9724 0.76143 C 0.97119 0.76605 0.97119 0.77136 0.96893 0.77528 C 0.96303 0.78544 0.94827 0.80277 0.94827 0.80277 C 0.93976 0.83602 0.95209 0.79722 0.93438 0.82563 C 0.93108 0.83094 0.93056 0.83856 0.92761 0.84411 C 0.92483 0.84942 0.92032 0.85288 0.91719 0.85773 C 0.91459 0.86189 0.9132 0.86766 0.91025 0.87159 C 0.90191 0.8829 0.88872 0.8933 0.87934 0.90369 C 0.86841 0.91593 0.86355 0.92979 0.85174 0.94041 C 0.84653 0.96096 0.83646 0.97736 0.82761 0.99538 C 0.8257 0.99953 0.82587 1.00508 0.82414 1.00923 C 0.82014 1.01893 0.81494 1.02748 0.81025 1.03672 C 0.80816 1.04064 0.80834 1.04595 0.80678 1.05034 C 0.80487 1.05519 0.80174 1.05912 0.8 1.0642 C 0.79306 1.08521 0.79202 1.10069 0.78264 1.11916 C 0.77674 1.14364 0.77101 1.16812 0.76546 1.1926 C 0.76285 1.20415 0.75174 1.23348 0.75174 1.24757 C 0.75174 1.34087 0.75174 1.43417 0.75174 1.52748 " pathEditMode="relative" ptsTypes="AfffffffffffffffffffffA">
                                      <p:cBhvr>
                                        <p:cTn id="18" dur="14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1\Pictures\Рисунок1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-25336"/>
            <a:ext cx="33572103" cy="72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1\Pictures\Рисунок2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02608" y="-85090"/>
            <a:ext cx="34126488" cy="73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2141"/>
          <a:stretch/>
        </p:blipFill>
        <p:spPr bwMode="auto">
          <a:xfrm>
            <a:off x="9324528" y="1406829"/>
            <a:ext cx="4044897" cy="2657121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49080" y="2587786"/>
            <a:ext cx="3932405" cy="2952328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635" y="7390759"/>
            <a:ext cx="4331391" cy="2707119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79512" y="260648"/>
            <a:ext cx="8568952" cy="6336704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tx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Кроме перечисленных трудов.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Осиповскому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принадлежат:</a:t>
            </a:r>
          </a:p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«Электрические опыты, любопытства и удивления достойные,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сотносительными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ко врачеванию параличных и других болезней наставлениями, основательным р</a:t>
            </a:r>
          </a:p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«Торжество Московского главного народного училища, по случаю перемещения оного во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Всемилостивейше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пожалованный ее Императорским Величеством для с (Москва 1795).</a:t>
            </a:r>
          </a:p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Основные философские работы Ф. Т.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Осиповского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:</a:t>
            </a:r>
          </a:p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«О пространстве и времени» (1807),</a:t>
            </a:r>
          </a:p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«Рассуждения о динамической системе Канта» (1813).</a:t>
            </a:r>
          </a:p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Менее известные труды: несколько статей его напечатаны в первом томе «Трудов Общества Наук, состоящего при Императорском Харьковском университете» (1817 г.), как-то: «Теория движения тел. бросаемых на поверхности земной» (стр. 1—22) и «Об астрономических преломлениях» (стр. 23</a:t>
            </a:r>
          </a:p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—41). Из сочинений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Осиповского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. не напечатанных, известно исследование «о действии сил на гибкие тела и происходящем от того равновесии».</a:t>
            </a:r>
          </a:p>
        </p:txBody>
      </p:sp>
      <p:sp>
        <p:nvSpPr>
          <p:cNvPr id="11" name="Прямоугольник 10">
            <a:hlinkClick r:id="" action="ppaction://hlinkshowjump?jump=nextslide"/>
          </p:cNvPr>
          <p:cNvSpPr/>
          <p:nvPr/>
        </p:nvSpPr>
        <p:spPr>
          <a:xfrm>
            <a:off x="-846675" y="-85090"/>
            <a:ext cx="10009112" cy="72576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17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79446E-6 L -1.98524 -0.00277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8524 0.00277 L 3.61111E-6 -1.43187E-6 " pathEditMode="relative" rAng="0" ptsTypes="AA">
                                      <p:cBhvr>
                                        <p:cTn id="8" dur="40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53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5.42725E-6 C 0.14306 0.02749 0.03472 0.01363 0.34497 0.01848 C 0.38507 0.02611 0.42205 0.04758 0.46215 0.0552 C 0.47014 0.05867 0.47847 0.06029 0.48629 0.06421 C 0.49115 0.06652 0.49531 0.07068 0.5 0.07345 C 0.50868 0.0783 0.51493 0.07899 0.52413 0.08269 C 0.54271 0.09008 0.56059 0.09932 0.57934 0.10555 C 0.59913 0.1231 0.62587 0.12772 0.64827 0.13765 C 0.66094 0.1432 0.68993 0.15197 0.7 0.16075 C 0.71354 0.17229 0.70643 0.16791 0.72083 0.17437 C 0.7342 0.19239 0.74757 0.20301 0.76563 0.21109 C 0.78108 0.22495 0.79965 0.23188 0.81389 0.24781 C 0.81754 0.25197 0.82031 0.25775 0.82413 0.26167 C 0.83698 0.27484 0.85208 0.28615 0.86563 0.29816 C 0.88715 0.3171 0.90799 0.33788 0.93108 0.35336 C 0.95139 0.39331 0.92413 0.34574 0.94827 0.3716 C 0.95156 0.37507 0.95278 0.38084 0.95521 0.38546 C 0.95851 0.39169 0.96233 0.39747 0.96563 0.4037 C 0.98073 0.43211 0.99254 0.46213 1.00695 0.491 C 1.01563 0.50855 1.01962 0.52149 1.03108 0.53673 C 1.03715 0.56075 1.04132 0.58454 1.05174 0.60555 C 1.05556 0.62587 1.05868 0.65105 1.06563 0.66975 C 1.06754 0.6746 1.07066 0.67853 1.0724 0.68361 C 1.0809 0.70925 1.08351 0.73604 1.09323 0.76144 C 1.09913 0.79308 1.10382 0.83096 1.11736 0.85798 C 1.12396 0.90116 1.13004 0.94666 1.14497 0.98638 " pathEditMode="relative" ptsTypes="fffffffffffffffffffffffffA">
                                      <p:cBhvr>
                                        <p:cTn id="10" dur="14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6.21247E-6 C -0.06788 0.00439 -0.13524 0.01594 -0.20329 0.02287 C -0.24427 0.04111 -0.26597 0.03834 -0.31718 0.04158 C -0.36006 0.05312 -0.40069 0.06005 -0.44461 0.06421 C -0.53368 0.08384 -0.5144 0.07252 -0.67569 0.06883 C -0.67916 0.06721 -0.68281 0.06629 -0.68611 0.06421 C -0.68975 0.06167 -0.69253 0.05728 -0.69635 0.05497 C -0.70295 0.05104 -0.71718 0.04596 -0.71718 0.04596 C -0.73159 0.03141 -0.74479 0.01686 -0.76197 0.00924 C -0.77378 -0.00277 -0.78402 -0.01639 -0.79635 -0.02748 C -0.79878 -0.03187 -0.81267 -0.05958 -0.81718 -0.06859 C -0.81944 -0.07344 -0.82395 -0.08267 -0.82395 -0.08267 C -0.82829 -0.10508 -0.83159 -0.12771 -0.84131 -0.14688 C -0.84739 -0.18013 -0.85451 -0.22794 -0.86875 -0.25658 C -0.871 -0.26905 -0.87274 -0.28129 -0.87569 -0.2933 C -0.8769 -0.29815 -0.87812 -0.30254 -0.87916 -0.30739 C -0.88159 -0.31939 -0.8809 -0.33325 -0.88611 -0.34411 C -0.88836 -0.34849 -0.89114 -0.35288 -0.89288 -0.35773 C -0.90034 -0.37759 -0.90052 -0.39815 -0.91024 -0.41708 C -0.91493 -0.44203 -0.92135 -0.46628 -0.92743 -0.49053 C -0.9342 -0.51708 -0.9335 -0.52586 -0.94809 -0.54572 C -0.95729 -0.59376 -0.94479 -0.53718 -0.9585 -0.57782 C -0.96371 -0.5933 -0.96892 -0.6157 -0.97222 -0.63279 C -0.98125 -0.68036 -0.99149 -0.7284 -1.00329 -0.77505 C -1.00677 -0.78868 -1.01024 -0.80254 -1.01371 -0.81616 C -1.01649 -0.82748 -1.01736 -0.83995 -1.02395 -0.84826 " pathEditMode="relative" ptsTypes="fffffffffffffffffffffffffA">
                                      <p:cBhvr>
                                        <p:cTn id="12" dur="14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2.22045E-16 C -0.00573 -0.00463 -0.01181 -0.00856 -0.01719 -0.01389 C -0.0375 -0.03426 -0.01737 -0.02292 -0.03803 -0.03218 C -0.05782 -0.0588 -0.08351 -0.06898 -0.11042 -0.07801 C -0.12379 -0.08981 -0.13594 -0.09213 -0.15174 -0.0963 C -0.16007 -0.10185 -0.16754 -0.10926 -0.17587 -0.11481 C -0.20573 -0.13426 -0.15625 -0.08449 -0.21389 -0.14236 C -0.23004 -0.15833 -0.24323 -0.17523 -0.26216 -0.18356 C -0.26563 -0.18819 -0.26875 -0.19306 -0.2724 -0.19722 C -0.27553 -0.20069 -0.27969 -0.20278 -0.28282 -0.20648 C -0.3 -0.22685 -0.30348 -0.23866 -0.32414 -0.24769 C -0.33247 -0.28056 -0.32709 -0.26713 -0.33803 -0.28889 C -0.34688 -0.32593 -0.3691 -0.35926 -0.39306 -0.38079 C -0.41077 -0.41574 -0.38664 -0.37454 -0.41389 -0.39907 C -0.41737 -0.40208 -0.41737 -0.40949 -0.42066 -0.41296 C -0.42344 -0.41597 -0.42778 -0.41551 -0.43108 -0.41736 C -0.43577 -0.42014 -0.44063 -0.42269 -0.4448 -0.42662 C -0.46737 -0.44792 -0.44358 -0.43519 -0.46546 -0.44514 C -0.4757 -0.45833 -0.48299 -0.46644 -0.49653 -0.47245 C -0.5 -0.47708 -0.50417 -0.48079 -0.50695 -0.48611 C -0.50903 -0.49005 -0.50782 -0.49653 -0.51042 -0.5 C -0.51303 -0.50347 -0.51719 -0.50301 -0.52066 -0.50463 C -0.53091 -0.51806 -0.53803 -0.52639 -0.55174 -0.53218 C -0.56441 -0.54931 -0.57744 -0.55463 -0.59306 -0.56875 C -0.59653 -0.57176 -0.6 -0.575 -0.60348 -0.57801 C -0.60695 -0.58102 -0.61389 -0.58727 -0.61389 -0.58681 C -0.62987 -0.61944 -0.62292 -0.60579 -0.63455 -0.6287 C -0.63924 -0.63796 -0.64827 -0.64074 -0.65521 -0.64722 C -0.65921 -0.65069 -0.66146 -0.65671 -0.66546 -0.66042 C -0.66962 -0.66435 -0.675 -0.66597 -0.67934 -0.66968 C -0.68768 -0.67662 -0.69462 -0.68657 -0.70348 -0.69259 C -0.70799 -0.69583 -0.71303 -0.69792 -0.71719 -0.70185 C -0.72119 -0.70579 -0.72379 -0.71181 -0.72761 -0.71574 C -0.7375 -0.72593 -0.74827 -0.73403 -0.75869 -0.74329 C -0.76216 -0.7463 -0.76546 -0.74931 -0.76893 -0.75231 C -0.7724 -0.75509 -0.77934 -0.76134 -0.77934 -0.76111 C -0.79462 -0.7919 -0.77674 -0.7625 -0.79653 -0.77986 C -0.80053 -0.78356 -0.80296 -0.78981 -0.80695 -0.79352 C -0.8099 -0.79606 -0.81407 -0.79583 -0.81719 -0.79815 C -0.82448 -0.80347 -0.83108 -0.81042 -0.83803 -0.81644 C -0.84202 -0.81991 -0.84445 -0.82639 -0.84827 -0.83032 C -0.85487 -0.83727 -0.86389 -0.84005 -0.86893 -0.84884 C -0.8724 -0.85463 -0.875 -0.86181 -0.87934 -0.8669 C -0.88559 -0.87431 -0.8941 -0.87731 -0.9 -0.88519 C -0.91806 -0.90926 -0.94098 -0.92639 -0.96216 -0.94514 C -0.97744 -0.95856 -0.98264 -0.99051 -0.99306 -1.00926 C -0.99601 -1.01458 -1.00035 -1.01806 -1.00348 -1.02315 C -1.01337 -1.03889 -1.00816 -1.03843 -1.02066 -1.05486 C -1.02848 -1.06528 -1.03577 -1.06481 -1.0448 -1.07338 C -1.04879 -1.07708 -1.05174 -1.08241 -1.05521 -1.08704 C -1.0625 -1.11644 -1.05296 -1.08495 -1.06893 -1.11481 C -1.07188 -1.12037 -1.07292 -1.12755 -1.07587 -1.1331 C -1.08438 -1.14884 -1.09792 -1.15671 -1.11042 -1.16505 C -1.11268 -1.16968 -1.11424 -1.175 -1.11719 -1.17894 C -1.12014 -1.18287 -1.125 -1.18356 -1.12761 -1.18796 C -1.12987 -1.19167 -1.129 -1.19769 -1.13108 -1.20185 C -1.13369 -1.20718 -1.1382 -1.21065 -1.14132 -1.21551 C -1.14393 -1.21968 -1.14532 -1.22546 -1.14827 -1.2294 C -1.15226 -1.23495 -1.15764 -1.23819 -1.16198 -1.24329 C -1.17327 -1.25579 -1.17882 -1.26435 -1.19289 -1.2706 C -1.20105 -1.27847 -1.20869 -1.28588 -1.21719 -1.29352 C -1.22032 -1.29676 -1.22726 -1.30278 -1.22726 -1.30255 C -1.23386 -1.32894 -1.2257 -1.30671 -1.24098 -1.32106 C -1.26632 -1.34398 -1.23733 -1.3287 -1.26198 -1.33958 C -1.27726 -1.35949 -1.29688 -1.37801 -1.31719 -1.38981 C -1.33594 -1.40023 -1.3191 -1.38657 -1.34132 -1.40347 C -1.36893 -1.42477 -1.33351 -1.39931 -1.36216 -1.42662 C -1.36997 -1.43403 -1.37761 -1.43657 -1.38629 -1.44051 C -1.40209 -1.45602 -1.3974 -1.44745 -1.40348 -1.46319 " pathEditMode="relative" rAng="0" ptsTypes="AAAAAAAAAAAAAAAAAAAAAAAAAAAAAAAAAAAAAAAAAAAAAAAAAAAAAAAAAAAAAAAAAAAAA">
                                      <p:cBhvr>
                                        <p:cTn id="14" dur="14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174" y="-7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1\Pictures\Рисунок1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-25336"/>
            <a:ext cx="33572103" cy="72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1\Pictures\Рисунок2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02608" y="-85090"/>
            <a:ext cx="34126488" cy="73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2141"/>
          <a:stretch/>
        </p:blipFill>
        <p:spPr bwMode="auto">
          <a:xfrm>
            <a:off x="9324528" y="1406829"/>
            <a:ext cx="4044897" cy="2657121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49080" y="2587786"/>
            <a:ext cx="3932405" cy="2952328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1878" y="6824938"/>
            <a:ext cx="4652326" cy="2907704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79512" y="260648"/>
            <a:ext cx="8568952" cy="6336704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solidFill>
              <a:schemeClr val="tx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Герб </a:t>
            </a:r>
            <a:r>
              <a:rPr lang="ru-RU" sz="36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Осиповских</a:t>
            </a:r>
            <a:endParaRPr lang="ru-RU" sz="3600" dirty="0"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endParaRPr lang="ru-RU" sz="3600" dirty="0"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endParaRPr lang="ru-RU" sz="3600" dirty="0"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Герб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Осиповских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мы можем наблюдать на здании городской усадьбы Шаховских —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Краузе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—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Осиповских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, 1783, перестройка 1852 (Ныне это улица Воздвиженка , № 18) -</a:t>
            </a:r>
          </a:p>
          <a:p>
            <a:pPr algn="ctr"/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(изначально усадьба, возведенная е 1783году, принадлежала князю Я.П. Шаховскому). Из диплома на дворянство, Высочайше пожалованного 14 июня 1878 год; 1881), мы знаем расцветку герба: в лазоревом поле, усеянном золотыми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шестилучевыми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звездами, изображена золотая же башня, над которой – серебряные дворянский коронованный шлем; в нашлемнике - три страусовых пера: лазоревое между золотыми. Лазоревый намет подбит </a:t>
            </a:r>
            <a:r>
              <a:rPr lang="ru-RU" sz="2300" dirty="0" err="1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геральдически</a:t>
            </a:r>
            <a:r>
              <a:rPr lang="ru-RU" sz="23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справа золотом.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5536" y="421261"/>
            <a:ext cx="2333925" cy="1901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Прямоугольник 10">
            <a:hlinkClick r:id="" action="ppaction://hlinkshowjump?jump=nextslide"/>
          </p:cNvPr>
          <p:cNvSpPr/>
          <p:nvPr/>
        </p:nvSpPr>
        <p:spPr>
          <a:xfrm>
            <a:off x="-684584" y="-171400"/>
            <a:ext cx="10009112" cy="72576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7081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79446E-6 L -1.98524 -0.00277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7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8524 0.00277 L 3.61111E-6 -1.43187E-6 " pathEditMode="relative" rAng="0" ptsTypes="AA">
                                      <p:cBhvr>
                                        <p:cTn id="8" dur="40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53" y="-1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5.42725E-6 C 0.14306 0.02749 0.03472 0.01363 0.34497 0.01848 C 0.38507 0.02611 0.42205 0.04758 0.46215 0.0552 C 0.47014 0.05867 0.47847 0.06029 0.48629 0.06421 C 0.49115 0.06652 0.49531 0.07068 0.5 0.07345 C 0.50868 0.0783 0.51493 0.07899 0.52413 0.08269 C 0.54271 0.09008 0.56059 0.09932 0.57934 0.10555 C 0.59913 0.1231 0.62587 0.12772 0.64827 0.13765 C 0.66094 0.1432 0.68993 0.15197 0.7 0.16075 C 0.71354 0.17229 0.70643 0.16791 0.72083 0.17437 C 0.7342 0.19239 0.74757 0.20301 0.76563 0.21109 C 0.78108 0.22495 0.79965 0.23188 0.81389 0.24781 C 0.81754 0.25197 0.82031 0.25775 0.82413 0.26167 C 0.83698 0.27484 0.85208 0.28615 0.86563 0.29816 C 0.88715 0.3171 0.90799 0.33788 0.93108 0.35336 C 0.95139 0.39331 0.92413 0.34574 0.94827 0.3716 C 0.95156 0.37507 0.95278 0.38084 0.95521 0.38546 C 0.95851 0.39169 0.96233 0.39747 0.96563 0.4037 C 0.98073 0.43211 0.99254 0.46213 1.00695 0.491 C 1.01563 0.50855 1.01962 0.52149 1.03108 0.53673 C 1.03715 0.56075 1.04132 0.58454 1.05174 0.60555 C 1.05556 0.62587 1.05868 0.65105 1.06563 0.66975 C 1.06754 0.6746 1.07066 0.67853 1.0724 0.68361 C 1.0809 0.70925 1.08351 0.73604 1.09323 0.76144 C 1.09913 0.79308 1.10382 0.83096 1.11736 0.85798 C 1.12396 0.90116 1.13004 0.94666 1.14497 0.98638 " pathEditMode="relative" ptsTypes="fffffffffffffffffffffffffA">
                                      <p:cBhvr>
                                        <p:cTn id="10" dur="14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6.21247E-6 C -0.06788 0.00439 -0.13524 0.01594 -0.20329 0.02287 C -0.24427 0.04111 -0.26597 0.03834 -0.31718 0.04158 C -0.36006 0.05312 -0.40069 0.06005 -0.44461 0.06421 C -0.53368 0.08384 -0.5144 0.07252 -0.67569 0.06883 C -0.67916 0.06721 -0.68281 0.06629 -0.68611 0.06421 C -0.68975 0.06167 -0.69253 0.05728 -0.69635 0.05497 C -0.70295 0.05104 -0.71718 0.04596 -0.71718 0.04596 C -0.73159 0.03141 -0.74479 0.01686 -0.76197 0.00924 C -0.77378 -0.00277 -0.78402 -0.01639 -0.79635 -0.02748 C -0.79878 -0.03187 -0.81267 -0.05958 -0.81718 -0.06859 C -0.81944 -0.07344 -0.82395 -0.08267 -0.82395 -0.08267 C -0.82829 -0.10508 -0.83159 -0.12771 -0.84131 -0.14688 C -0.84739 -0.18013 -0.85451 -0.22794 -0.86875 -0.25658 C -0.871 -0.26905 -0.87274 -0.28129 -0.87569 -0.2933 C -0.8769 -0.29815 -0.87812 -0.30254 -0.87916 -0.30739 C -0.88159 -0.31939 -0.8809 -0.33325 -0.88611 -0.34411 C -0.88836 -0.34849 -0.89114 -0.35288 -0.89288 -0.35773 C -0.90034 -0.37759 -0.90052 -0.39815 -0.91024 -0.41708 C -0.91493 -0.44203 -0.92135 -0.46628 -0.92743 -0.49053 C -0.9342 -0.51708 -0.9335 -0.52586 -0.94809 -0.54572 C -0.95729 -0.59376 -0.94479 -0.53718 -0.9585 -0.57782 C -0.96371 -0.5933 -0.96892 -0.6157 -0.97222 -0.63279 C -0.98125 -0.68036 -0.99149 -0.7284 -1.00329 -0.77505 C -1.00677 -0.78868 -1.01024 -0.80254 -1.01371 -0.81616 C -1.01649 -0.82748 -1.01736 -0.83995 -1.02395 -0.84826 " pathEditMode="relative" ptsTypes="fffffffffffffffffffffffffA">
                                      <p:cBhvr>
                                        <p:cTn id="12" dur="14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4.07407E-6 C -0.00573 -0.00463 -0.01181 -0.00857 -0.01719 -0.01389 C -0.0375 -0.03426 -0.01736 -0.02292 -0.03802 -0.03218 C -0.05782 -0.0588 -0.08351 -0.06899 -0.11042 -0.07801 C -0.12379 -0.08982 -0.13594 -0.09213 -0.15174 -0.0963 C -0.16007 -0.10186 -0.16754 -0.10926 -0.17587 -0.11482 C -0.20573 -0.13426 -0.15625 -0.08449 -0.21389 -0.14237 C -0.23004 -0.15834 -0.24323 -0.17524 -0.26216 -0.18357 C -0.26563 -0.1882 -0.26875 -0.19306 -0.2724 -0.19723 C -0.27552 -0.2007 -0.27969 -0.20278 -0.28282 -0.20649 C -0.3 -0.22686 -0.30347 -0.23866 -0.32413 -0.24769 C -0.33247 -0.28056 -0.32709 -0.26713 -0.33802 -0.28889 C -0.34688 -0.32593 -0.3691 -0.35926 -0.39306 -0.38079 C -0.41077 -0.41574 -0.38663 -0.37454 -0.41389 -0.39908 C -0.41736 -0.40209 -0.41736 -0.40949 -0.42066 -0.41297 C -0.42344 -0.41598 -0.42778 -0.41551 -0.43108 -0.41737 C -0.43577 -0.42014 -0.44063 -0.42269 -0.44479 -0.42662 C -0.46736 -0.44792 -0.44358 -0.43519 -0.46545 -0.44514 C -0.4757 -0.45834 -0.48299 -0.46644 -0.49653 -0.47246 C -0.5 -0.47709 -0.50417 -0.48079 -0.50695 -0.48612 C -0.50903 -0.49005 -0.50782 -0.49653 -0.51042 -0.5 C -0.51302 -0.50348 -0.51719 -0.50301 -0.52066 -0.50463 C -0.53091 -0.51806 -0.53802 -0.52639 -0.55174 -0.53218 C -0.56441 -0.54931 -0.57743 -0.55463 -0.59306 -0.56875 C -0.59653 -0.57176 -0.6 -0.575 -0.60347 -0.57801 C -0.60695 -0.58102 -0.61389 -0.58727 -0.61389 -0.58681 C -0.62986 -0.61945 -0.62292 -0.60579 -0.63455 -0.62871 C -0.63924 -0.63797 -0.64827 -0.64074 -0.65521 -0.64723 C -0.6592 -0.6507 -0.66146 -0.65672 -0.66545 -0.66042 C -0.66962 -0.66436 -0.675 -0.66598 -0.67934 -0.66968 C -0.68768 -0.67662 -0.69462 -0.68658 -0.70347 -0.6926 C -0.70799 -0.69584 -0.71302 -0.69792 -0.71719 -0.70186 C -0.72118 -0.70579 -0.72379 -0.71181 -0.72761 -0.71574 C -0.7375 -0.72593 -0.74827 -0.73403 -0.75868 -0.74329 C -0.76216 -0.7463 -0.76545 -0.74931 -0.76893 -0.75232 C -0.7724 -0.7551 -0.77934 -0.76135 -0.77934 -0.76112 C -0.79462 -0.7919 -0.77674 -0.7625 -0.79653 -0.77987 C -0.80052 -0.78357 -0.80295 -0.78982 -0.80695 -0.79352 C -0.8099 -0.79607 -0.81407 -0.79584 -0.81719 -0.79815 C -0.82448 -0.80348 -0.83108 -0.81042 -0.83802 -0.81644 C -0.84202 -0.81991 -0.84445 -0.82639 -0.84827 -0.83033 C -0.85486 -0.83727 -0.86389 -0.84005 -0.86893 -0.84885 C -0.8724 -0.85463 -0.875 -0.86181 -0.87934 -0.8669 C -0.88559 -0.87431 -0.8941 -0.87732 -0.9 -0.88519 C -0.91806 -0.90926 -0.94097 -0.92639 -0.96216 -0.94514 C -0.97743 -0.95857 -0.98264 -0.99051 -0.99306 -1.00926 C -0.99601 -1.01459 -1.00035 -1.01806 -1.00347 -1.02315 C -1.01337 -1.03889 -1.00816 -1.03843 -1.02066 -1.05487 C -1.02847 -1.06528 -1.03577 -1.06482 -1.04479 -1.07338 C -1.04879 -1.07709 -1.05174 -1.08241 -1.05521 -1.08704 C -1.0625 -1.11644 -1.05295 -1.08496 -1.06893 -1.11482 C -1.07188 -1.12037 -1.07292 -1.12755 -1.07587 -1.13311 C -1.08438 -1.14885 -1.09775 -1.15672 -1.11042 -1.16505 C -1.11268 -1.16968 -1.11424 -1.175 -1.11702 -1.17894 C -1.11979 -1.18287 -1.125 -1.18357 -1.12743 -1.18797 C -1.12969 -1.19167 -1.129 -1.19769 -1.13108 -1.20186 C -1.13351 -1.20718 -1.1382 -1.21065 -1.14115 -1.21551 C -1.14358 -1.21968 -1.14497 -1.22547 -1.14809 -1.2294 C -1.15191 -1.23496 -1.15729 -1.2382 -1.16198 -1.24329 C -1.17327 -1.25579 -1.17882 -1.26436 -1.19271 -1.27061 C -1.20104 -1.27824 -1.20868 -1.28588 -1.21719 -1.29352 C -1.22032 -1.29676 -1.22709 -1.30278 -1.22709 -1.30255 C -1.23368 -1.32894 -1.2257 -1.30672 -1.2408 -1.32107 C -1.2665 -1.34399 -1.23716 -1.32871 -1.26198 -1.33959 C -1.27726 -1.35949 -1.29688 -1.37801 -1.31719 -1.38982 C -1.33611 -1.40024 -1.31927 -1.38658 -1.34132 -1.40348 C -1.36893 -1.42477 -1.33351 -1.39931 -1.36216 -1.42662 C -1.36997 -1.43403 -1.37761 -1.43658 -1.38629 -1.44051 C -1.40209 -1.45602 -1.3974 -1.44746 -1.40348 -1.4632 " pathEditMode="relative" rAng="0" ptsTypes="AAAAAAAAAAAAAAAAAAAAAAAAAAAAAAAAAAAAAAAAAAAAAAAAAAAAAAAAAAAAAAAAAAAAA">
                                      <p:cBhvr>
                                        <p:cTn id="14" dur="14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174" y="-7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981</Words>
  <Application>Microsoft Office PowerPoint</Application>
  <PresentationFormat>Экран (4:3)</PresentationFormat>
  <Paragraphs>34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Calibri</vt:lpstr>
      <vt:lpstr>Тема Office</vt:lpstr>
      <vt:lpstr>Тимофей Фёдорович Осиповский.</vt:lpstr>
      <vt:lpstr>Биография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Конец.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Тимофей Фёдорович Осиповский</dc:title>
  <cp:revision>59</cp:revision>
  <dcterms:created xsi:type="dcterms:W3CDTF">2016-03-02T15:04:53Z</dcterms:created>
  <dcterms:modified xsi:type="dcterms:W3CDTF">2021-01-29T00:27:40Z</dcterms:modified>
  <cp:contentStatus>Окончательное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